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3" r:id="rId7"/>
    <p:sldId id="264" r:id="rId8"/>
    <p:sldId id="265" r:id="rId9"/>
    <p:sldId id="268" r:id="rId10"/>
    <p:sldId id="266" r:id="rId11"/>
    <p:sldId id="267" r:id="rId12"/>
    <p:sldId id="269" r:id="rId13"/>
    <p:sldId id="270" r:id="rId14"/>
    <p:sldId id="273" r:id="rId15"/>
    <p:sldId id="271" r:id="rId16"/>
    <p:sldId id="272" r:id="rId17"/>
    <p:sldId id="274" r:id="rId18"/>
    <p:sldId id="275" r:id="rId19"/>
    <p:sldId id="276" r:id="rId20"/>
    <p:sldId id="277" r:id="rId21"/>
    <p:sldId id="278" r:id="rId22"/>
    <p:sldId id="279" r:id="rId23"/>
    <p:sldId id="281" r:id="rId24"/>
    <p:sldId id="280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  <a:srgbClr val="FF0000"/>
    <a:srgbClr val="000066"/>
    <a:srgbClr val="EB0F34"/>
    <a:srgbClr val="FF0066"/>
    <a:srgbClr val="336600"/>
    <a:srgbClr val="3DAA06"/>
    <a:srgbClr val="0033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4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2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23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F9668-2825-4C71-96BE-9AF5B01DE731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672B6F-B605-4BA6-9992-81AB823E7B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E174D7-6953-4675-B984-78364470A9CD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DCEED-416A-4E78-A9A0-31472E328F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44380B-C911-4762-9D4F-85F52BD218A3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D92C9-C560-4DB7-9E0E-B3C98CECF2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499F9-DC2E-4CC8-BD50-8A2CB999E706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8DE7F-ECA3-4370-A27A-6086D0AF9E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B9489-DB8A-4F54-8698-AB503B9135F8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A8BC59-8994-4A15-BBDC-B21C1DDC2E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BDCBDF-FFBB-460D-BD20-8DFBD1F69F6E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02D05-F733-4BDC-BFBA-2E08F7065E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36C09F-C5CB-4183-835C-07BC5DFE6848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0FC93-8C16-4911-91DD-FC6B27711B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A8C0B7-805C-4BA0-ADAA-98A66A2C3BBE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B8AF5-708C-4DCF-85BF-0B1D189A42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F20C6-6673-4787-BD71-F8719B1C578F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0755-A8F1-4727-B941-59F39DE388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AB5306-8335-48C0-AE39-8D2E9C2A8E4A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0A9A6-063D-4836-A3BE-07A02D980A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958066-1A05-4175-8955-FEE2B5EF52AE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F3158-315D-429D-9B63-E20D4B45CB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842E0D9-A4B0-48F8-90F1-69EAA5C1B61D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348486B-46C5-4DFB-850C-9E17C37C3A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6.bin"/><Relationship Id="rId5" Type="http://schemas.openxmlformats.org/officeDocument/2006/relationships/oleObject" Target="../embeddings/oleObject15.bin"/><Relationship Id="rId4" Type="http://schemas.openxmlformats.org/officeDocument/2006/relationships/oleObject" Target="../embeddings/oleObject14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18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oleObject21.bin"/><Relationship Id="rId4" Type="http://schemas.openxmlformats.org/officeDocument/2006/relationships/oleObject" Target="../embeddings/oleObject20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22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image" Target="../media/image9.png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6085"/>
            <a:ext cx="8784976" cy="2486811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КУРС ЛЕКЦИЙ</a:t>
            </a:r>
            <a:r>
              <a:rPr lang="ru-RU" sz="3600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sz="3600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700" b="1" dirty="0">
                <a:solidFill>
                  <a:schemeClr val="accent4">
                    <a:lumMod val="75000"/>
                  </a:schemeClr>
                </a:solidFill>
              </a:rPr>
              <a:t>по учебной дисциплине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800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«</a:t>
            </a:r>
            <a:r>
              <a:rPr lang="ru-RU" sz="2800" dirty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Переходные процессы </a:t>
            </a:r>
            <a:r>
              <a:rPr lang="ru-RU" sz="2800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в электроэнергетических</a:t>
            </a:r>
            <a:br>
              <a:rPr lang="ru-RU" sz="2800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800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системах»</a:t>
            </a:r>
            <a:endParaRPr lang="ru-RU" sz="2800" dirty="0">
              <a:ln>
                <a:solidFill>
                  <a:schemeClr val="accent1">
                    <a:alpha val="75000"/>
                  </a:schemeClr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492375"/>
            <a:ext cx="9144000" cy="4149725"/>
          </a:xfrm>
        </p:spPr>
        <p:txBody>
          <a:bodyPr>
            <a:normAutofit/>
          </a:bodyPr>
          <a:lstStyle/>
          <a:p>
            <a:pPr marL="1371600" lvl="2" indent="-457200" algn="l" eaLnBrk="1" hangingPunct="1">
              <a:lnSpc>
                <a:spcPct val="80000"/>
              </a:lnSpc>
              <a:defRPr/>
            </a:pPr>
            <a:r>
              <a:rPr lang="ru-RU" sz="2800" b="1" dirty="0" smtClean="0">
                <a:solidFill>
                  <a:srgbClr val="262626"/>
                </a:solidFill>
              </a:rPr>
              <a:t>Раздел 4 </a:t>
            </a:r>
            <a:r>
              <a:rPr lang="ru-RU" sz="3600" b="1" dirty="0" smtClean="0">
                <a:solidFill>
                  <a:srgbClr val="EB0F34"/>
                </a:solidFill>
                <a:latin typeface="Arial Black" pitchFamily="34" charset="0"/>
              </a:rPr>
              <a:t>Электромеханические</a:t>
            </a:r>
          </a:p>
          <a:p>
            <a:pPr marL="1371600" lvl="2" indent="-457200" algn="l" eaLnBrk="1" hangingPunct="1">
              <a:lnSpc>
                <a:spcPct val="80000"/>
              </a:lnSpc>
              <a:defRPr/>
            </a:pPr>
            <a:r>
              <a:rPr lang="ru-RU" sz="3600" b="1" dirty="0" smtClean="0">
                <a:solidFill>
                  <a:srgbClr val="EB0F34"/>
                </a:solidFill>
                <a:latin typeface="Arial Black" pitchFamily="34" charset="0"/>
              </a:rPr>
              <a:t>переходные процессы в ЭЭС</a:t>
            </a:r>
          </a:p>
          <a:p>
            <a:pPr marL="1371600" lvl="2" indent="-457200" eaLnBrk="1" hangingPunct="1">
              <a:lnSpc>
                <a:spcPct val="110000"/>
              </a:lnSpc>
              <a:spcBef>
                <a:spcPct val="0"/>
              </a:spcBef>
              <a:defRPr/>
            </a:pPr>
            <a:endParaRPr lang="ru-RU" b="1" dirty="0" smtClean="0">
              <a:solidFill>
                <a:srgbClr val="EB0F34"/>
              </a:solidFill>
              <a:latin typeface="Arial Black" pitchFamily="34" charset="0"/>
            </a:endParaRPr>
          </a:p>
          <a:p>
            <a:pPr marL="609600" indent="-609600" eaLnBrk="1" hangingPunct="1">
              <a:lnSpc>
                <a:spcPct val="80000"/>
              </a:lnSpc>
              <a:spcBef>
                <a:spcPct val="0"/>
              </a:spcBef>
              <a:defRPr/>
            </a:pPr>
            <a:r>
              <a:rPr lang="ru-RU" sz="2800" b="1" smtClean="0">
                <a:solidFill>
                  <a:srgbClr val="262626"/>
                </a:solidFill>
              </a:rPr>
              <a:t>ЛЕКЦИЯ 9(Вводная</a:t>
            </a:r>
            <a:r>
              <a:rPr lang="ru-RU" sz="2800" b="1" dirty="0" smtClean="0">
                <a:solidFill>
                  <a:srgbClr val="262626"/>
                </a:solidFill>
              </a:rPr>
              <a:t>)</a:t>
            </a:r>
            <a:r>
              <a:rPr lang="ru-RU" sz="2400" b="1" dirty="0" smtClean="0">
                <a:solidFill>
                  <a:srgbClr val="262626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Общие вопросы устойчивости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ЭЭС</a:t>
            </a:r>
          </a:p>
          <a:p>
            <a:pPr marL="609600" indent="-609600" eaLnBrk="1" hangingPunct="1">
              <a:lnSpc>
                <a:spcPct val="80000"/>
              </a:lnSpc>
              <a:spcBef>
                <a:spcPct val="0"/>
              </a:spcBef>
              <a:defRPr/>
            </a:pPr>
            <a:endParaRPr lang="ru-RU" sz="9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Black" pitchFamily="34" charset="0"/>
            </a:endParaRPr>
          </a:p>
          <a:p>
            <a:pPr marL="609600" indent="-609600" eaLnBrk="1" hangingPunct="1">
              <a:lnSpc>
                <a:spcPct val="80000"/>
              </a:lnSpc>
              <a:spcBef>
                <a:spcPts val="600"/>
              </a:spcBef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Учебные вопросы лекции:</a:t>
            </a:r>
          </a:p>
          <a:p>
            <a:pPr marL="609600" indent="-609600" algn="l" eaLnBrk="1" hangingPunct="1">
              <a:lnSpc>
                <a:spcPct val="80000"/>
              </a:lnSpc>
              <a:defRPr/>
            </a:pPr>
            <a:r>
              <a:rPr lang="ru-RU" sz="2800" dirty="0" smtClean="0">
                <a:solidFill>
                  <a:schemeClr val="tx1"/>
                </a:solidFill>
                <a:latin typeface="Arial Black" pitchFamily="34" charset="0"/>
              </a:rPr>
              <a:t>    </a:t>
            </a:r>
            <a:r>
              <a:rPr lang="ru-RU" sz="2800" b="1" dirty="0" smtClean="0">
                <a:solidFill>
                  <a:srgbClr val="000066"/>
                </a:solidFill>
                <a:latin typeface="Arial Black" pitchFamily="34" charset="0"/>
              </a:rPr>
              <a:t>1. Характеристика мощности</a:t>
            </a:r>
            <a:r>
              <a:rPr lang="ru-RU" sz="2800" b="1" dirty="0" smtClean="0">
                <a:solidFill>
                  <a:srgbClr val="030349"/>
                </a:solidFill>
                <a:latin typeface="Arial Black" pitchFamily="34" charset="0"/>
              </a:rPr>
              <a:t> </a:t>
            </a:r>
            <a:endParaRPr lang="ru-RU" sz="2800" b="1" dirty="0" smtClean="0">
              <a:solidFill>
                <a:srgbClr val="000066"/>
              </a:solidFill>
              <a:latin typeface="Arial Black" pitchFamily="34" charset="0"/>
            </a:endParaRPr>
          </a:p>
          <a:p>
            <a:pPr marL="609600" indent="-609600" algn="l" eaLnBrk="1" hangingPunct="1">
              <a:lnSpc>
                <a:spcPct val="80000"/>
              </a:lnSpc>
              <a:defRPr/>
            </a:pPr>
            <a:r>
              <a:rPr lang="ru-RU" sz="2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   </a:t>
            </a:r>
            <a:r>
              <a:rPr lang="ru-RU" sz="2800" b="1" dirty="0" smtClean="0">
                <a:solidFill>
                  <a:srgbClr val="000066"/>
                </a:solidFill>
                <a:latin typeface="Arial Black" pitchFamily="34" charset="0"/>
              </a:rPr>
              <a:t>2. Понятие о статической устойчивости</a:t>
            </a:r>
          </a:p>
          <a:p>
            <a:pPr marL="609600" indent="-609600" algn="l" eaLnBrk="1" hangingPunct="1">
              <a:lnSpc>
                <a:spcPct val="80000"/>
              </a:lnSpc>
              <a:defRPr/>
            </a:pPr>
            <a:r>
              <a:rPr lang="ru-RU" sz="2800" b="1" dirty="0" smtClean="0">
                <a:solidFill>
                  <a:srgbClr val="000066"/>
                </a:solidFill>
                <a:latin typeface="Arial Black" pitchFamily="34" charset="0"/>
              </a:rPr>
              <a:t>    3. Понятие о динамической устойчивости</a:t>
            </a:r>
          </a:p>
          <a:p>
            <a:pPr marL="609600" indent="-609600" algn="l" eaLnBrk="1" hangingPunct="1">
              <a:lnSpc>
                <a:spcPct val="80000"/>
              </a:lnSpc>
              <a:defRPr/>
            </a:pPr>
            <a:endParaRPr lang="ru-RU" sz="2800" dirty="0" smtClean="0">
              <a:solidFill>
                <a:srgbClr val="000066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6" name="Объект 2"/>
          <p:cNvSpPr>
            <a:spLocks noGrp="1"/>
          </p:cNvSpPr>
          <p:nvPr>
            <p:ph idx="1"/>
          </p:nvPr>
        </p:nvSpPr>
        <p:spPr>
          <a:xfrm>
            <a:off x="179388" y="115888"/>
            <a:ext cx="8785225" cy="6481762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b="1" smtClean="0">
                <a:solidFill>
                  <a:srgbClr val="660033"/>
                </a:solidFill>
              </a:rPr>
              <a:t>     При ускорении генератора вектор э. д. с.   перемещается относительно вращающегося с неизменной угловой скоростью вектора напряжения приемной системы </a:t>
            </a:r>
            <a:r>
              <a:rPr lang="ru-RU" b="1" i="1" smtClean="0">
                <a:solidFill>
                  <a:srgbClr val="660033"/>
                </a:solidFill>
              </a:rPr>
              <a:t>U.</a:t>
            </a:r>
            <a:r>
              <a:rPr lang="ru-RU" b="1" smtClean="0">
                <a:solidFill>
                  <a:srgbClr val="660033"/>
                </a:solidFill>
              </a:rPr>
              <a:t> Связанное с этим увеличение угла  и обусловливает соответствующее изменение мощности генератора </a:t>
            </a:r>
            <a:r>
              <a:rPr lang="ru-RU" b="1" i="1" smtClean="0">
                <a:solidFill>
                  <a:srgbClr val="660033"/>
                </a:solidFill>
              </a:rPr>
              <a:t>Р,</a:t>
            </a:r>
            <a:r>
              <a:rPr lang="ru-RU" b="1" smtClean="0">
                <a:solidFill>
                  <a:srgbClr val="660033"/>
                </a:solidFill>
              </a:rPr>
              <a:t> возрастающей до тех пор, пока она вновь не уравновесит увеличивающуюся мощность турбины. 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b="1" smtClean="0">
                <a:solidFill>
                  <a:srgbClr val="C00000"/>
                </a:solidFill>
              </a:rPr>
              <a:t>Таким образом, величиной, непосредственно определяющей значение активной мощности, отдаваемой генератором приемнику, является угол     .</a:t>
            </a:r>
          </a:p>
          <a:p>
            <a:pPr marL="0" indent="0" eaLnBrk="1" hangingPunct="1">
              <a:buFont typeface="Arial" charset="0"/>
              <a:buNone/>
            </a:pPr>
            <a:endParaRPr lang="ru-RU" smtClean="0"/>
          </a:p>
        </p:txBody>
      </p:sp>
      <p:sp>
        <p:nvSpPr>
          <p:cNvPr id="3482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4825" name="Object 9"/>
          <p:cNvGraphicFramePr>
            <a:graphicFrameLocks noChangeAspect="1"/>
          </p:cNvGraphicFramePr>
          <p:nvPr/>
        </p:nvGraphicFramePr>
        <p:xfrm>
          <a:off x="1116013" y="6165850"/>
          <a:ext cx="360362" cy="449263"/>
        </p:xfrm>
        <a:graphic>
          <a:graphicData uri="http://schemas.openxmlformats.org/presentationml/2006/ole">
            <p:oleObj spid="_x0000_s34826" name="Формула" r:id="rId3" imgW="152334" imgH="190417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75" name="Заголовок 1"/>
          <p:cNvSpPr>
            <a:spLocks noGrp="1"/>
          </p:cNvSpPr>
          <p:nvPr>
            <p:ph type="title"/>
          </p:nvPr>
        </p:nvSpPr>
        <p:spPr>
          <a:xfrm>
            <a:off x="385763" y="115888"/>
            <a:ext cx="8229600" cy="635000"/>
          </a:xfrm>
        </p:spPr>
        <p:txBody>
          <a:bodyPr/>
          <a:lstStyle/>
          <a:p>
            <a:pPr eaLnBrk="1" hangingPunct="1"/>
            <a:r>
              <a:rPr lang="ru-RU" sz="3200" b="1" smtClean="0">
                <a:solidFill>
                  <a:srgbClr val="C00000"/>
                </a:solidFill>
              </a:rPr>
              <a:t>Зависимость активной мощности от угла</a:t>
            </a:r>
          </a:p>
        </p:txBody>
      </p:sp>
      <p:pic>
        <p:nvPicPr>
          <p:cNvPr id="35876" name="Picture 3" descr="Рис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0525" y="774700"/>
            <a:ext cx="5041900" cy="395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77" name="Заголовок 1"/>
          <p:cNvSpPr txBox="1">
            <a:spLocks/>
          </p:cNvSpPr>
          <p:nvPr/>
        </p:nvSpPr>
        <p:spPr bwMode="auto">
          <a:xfrm>
            <a:off x="385763" y="130175"/>
            <a:ext cx="82296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200" b="1">
                <a:solidFill>
                  <a:srgbClr val="0070C0"/>
                </a:solidFill>
                <a:latin typeface="Calibri" pitchFamily="34" charset="0"/>
              </a:rPr>
              <a:t>Зависимость активной мощности от угла</a:t>
            </a:r>
          </a:p>
        </p:txBody>
      </p:sp>
      <p:sp>
        <p:nvSpPr>
          <p:cNvPr id="35878" name="Заголовок 1"/>
          <p:cNvSpPr txBox="1">
            <a:spLocks/>
          </p:cNvSpPr>
          <p:nvPr/>
        </p:nvSpPr>
        <p:spPr bwMode="auto">
          <a:xfrm>
            <a:off x="250825" y="4724400"/>
            <a:ext cx="8640763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200" b="1">
                <a:solidFill>
                  <a:srgbClr val="C00000"/>
                </a:solidFill>
                <a:latin typeface="Calibri" pitchFamily="34" charset="0"/>
              </a:rPr>
              <a:t>Зависимость мощности от угла  имеет синусоидальный характер. </a:t>
            </a:r>
          </a:p>
        </p:txBody>
      </p:sp>
      <p:sp>
        <p:nvSpPr>
          <p:cNvPr id="35879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5864" name="Object 24"/>
          <p:cNvGraphicFramePr>
            <a:graphicFrameLocks noChangeAspect="1"/>
          </p:cNvGraphicFramePr>
          <p:nvPr/>
        </p:nvGraphicFramePr>
        <p:xfrm>
          <a:off x="5719763" y="981075"/>
          <a:ext cx="3138487" cy="1584325"/>
        </p:xfrm>
        <a:graphic>
          <a:graphicData uri="http://schemas.openxmlformats.org/presentationml/2006/ole">
            <p:oleObj spid="_x0000_s35875" name="Формула" r:id="rId4" imgW="977476" imgH="495085" progId="Equation.3">
              <p:embed/>
            </p:oleObj>
          </a:graphicData>
        </a:graphic>
      </p:graphicFrame>
      <p:sp>
        <p:nvSpPr>
          <p:cNvPr id="35880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5865" name="Object 25"/>
          <p:cNvGraphicFramePr>
            <a:graphicFrameLocks noChangeAspect="1"/>
          </p:cNvGraphicFramePr>
          <p:nvPr/>
        </p:nvGraphicFramePr>
        <p:xfrm>
          <a:off x="6011863" y="2722563"/>
          <a:ext cx="2181225" cy="1511300"/>
        </p:xfrm>
        <a:graphic>
          <a:graphicData uri="http://schemas.openxmlformats.org/presentationml/2006/ole">
            <p:oleObj spid="_x0000_s35876" name="Формула" r:id="rId5" imgW="710891" imgH="495085" progId="Equation.3">
              <p:embed/>
            </p:oleObj>
          </a:graphicData>
        </a:graphic>
      </p:graphicFrame>
      <p:sp>
        <p:nvSpPr>
          <p:cNvPr id="35881" name="Rectangle 35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5874" name="Object 34"/>
          <p:cNvGraphicFramePr>
            <a:graphicFrameLocks noChangeAspect="1"/>
          </p:cNvGraphicFramePr>
          <p:nvPr/>
        </p:nvGraphicFramePr>
        <p:xfrm>
          <a:off x="107950" y="5734050"/>
          <a:ext cx="1081088" cy="676275"/>
        </p:xfrm>
        <a:graphic>
          <a:graphicData uri="http://schemas.openxmlformats.org/presentationml/2006/ole">
            <p:oleObj spid="_x0000_s35877" name="Формула" r:id="rId6" imgW="380835" imgH="241195" progId="Equation.3">
              <p:embed/>
            </p:oleObj>
          </a:graphicData>
        </a:graphic>
      </p:graphicFrame>
      <p:sp>
        <p:nvSpPr>
          <p:cNvPr id="35882" name="Заголовок 1"/>
          <p:cNvSpPr txBox="1">
            <a:spLocks/>
          </p:cNvSpPr>
          <p:nvPr/>
        </p:nvSpPr>
        <p:spPr bwMode="auto">
          <a:xfrm>
            <a:off x="1258888" y="5734050"/>
            <a:ext cx="7381875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3200" b="1">
                <a:solidFill>
                  <a:srgbClr val="C00000"/>
                </a:solidFill>
                <a:latin typeface="Calibri" pitchFamily="34" charset="0"/>
              </a:rPr>
              <a:t>идеальный предел мощности системы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6" name="Объект 2"/>
          <p:cNvSpPr>
            <a:spLocks noGrp="1"/>
          </p:cNvSpPr>
          <p:nvPr>
            <p:ph idx="1"/>
          </p:nvPr>
        </p:nvSpPr>
        <p:spPr>
          <a:xfrm>
            <a:off x="0" y="115888"/>
            <a:ext cx="8928100" cy="6553200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b="1" smtClean="0">
                <a:solidFill>
                  <a:srgbClr val="660033"/>
                </a:solidFill>
              </a:rPr>
              <a:t>       Равновесие между мощностью турбины и генератора достигается лишь при значениях мощности, меньших      </a:t>
            </a:r>
            <a:r>
              <a:rPr lang="ru-RU" b="1" i="1" smtClean="0">
                <a:solidFill>
                  <a:srgbClr val="660033"/>
                </a:solidFill>
              </a:rPr>
              <a:t>,</a:t>
            </a:r>
            <a:r>
              <a:rPr lang="ru-RU" b="1" smtClean="0">
                <a:solidFill>
                  <a:srgbClr val="660033"/>
                </a:solidFill>
              </a:rPr>
              <a:t> причем данному значению мощности турбины соответствуют, вообще говоря, две возможные точки равновесия на характеристике мощности генератора и, следовательно, два значения угла. Однако в действительности устойчивый установившийся режим работы электропередачи возможен только при угле     . Режим, которому отвечает точка </a:t>
            </a:r>
            <a:r>
              <a:rPr lang="en-US" b="1" i="1" smtClean="0">
                <a:solidFill>
                  <a:srgbClr val="660033"/>
                </a:solidFill>
              </a:rPr>
              <a:t>b</a:t>
            </a:r>
            <a:r>
              <a:rPr lang="en-US" b="1" smtClean="0">
                <a:solidFill>
                  <a:srgbClr val="660033"/>
                </a:solidFill>
              </a:rPr>
              <a:t> </a:t>
            </a:r>
            <a:r>
              <a:rPr lang="ru-RU" b="1" smtClean="0">
                <a:solidFill>
                  <a:srgbClr val="660033"/>
                </a:solidFill>
              </a:rPr>
              <a:t>на падающей части характеристики, неустойчив и длительно существовать не может.</a:t>
            </a:r>
          </a:p>
        </p:txBody>
      </p:sp>
      <p:sp>
        <p:nvSpPr>
          <p:cNvPr id="40967" name="Rectangle 4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0963" name="Object 3"/>
          <p:cNvGraphicFramePr>
            <a:graphicFrameLocks noChangeAspect="1"/>
          </p:cNvGraphicFramePr>
          <p:nvPr/>
        </p:nvGraphicFramePr>
        <p:xfrm>
          <a:off x="3779838" y="1052513"/>
          <a:ext cx="501650" cy="598487"/>
        </p:xfrm>
        <a:graphic>
          <a:graphicData uri="http://schemas.openxmlformats.org/presentationml/2006/ole">
            <p:oleObj spid="_x0000_s40966" name="Формула" r:id="rId3" imgW="203112" imgH="241195" progId="Equation.3">
              <p:embed/>
            </p:oleObj>
          </a:graphicData>
        </a:graphic>
      </p:graphicFrame>
      <p:sp>
        <p:nvSpPr>
          <p:cNvPr id="40968" name="Rectangle 6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0965" name="Object 5"/>
          <p:cNvGraphicFramePr>
            <a:graphicFrameLocks noChangeAspect="1"/>
          </p:cNvGraphicFramePr>
          <p:nvPr/>
        </p:nvGraphicFramePr>
        <p:xfrm>
          <a:off x="8058150" y="4524375"/>
          <a:ext cx="406400" cy="565150"/>
        </p:xfrm>
        <a:graphic>
          <a:graphicData uri="http://schemas.openxmlformats.org/presentationml/2006/ole">
            <p:oleObj spid="_x0000_s40967" name="Формула" r:id="rId4" imgW="16488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smtClean="0">
                <a:solidFill>
                  <a:srgbClr val="000066"/>
                </a:solidFill>
                <a:latin typeface="Arial Black" pitchFamily="34" charset="0"/>
              </a:rPr>
              <a:t>Вопрос 2. </a:t>
            </a:r>
            <a:r>
              <a:rPr lang="ru-RU" sz="3200" b="1" smtClean="0">
                <a:solidFill>
                  <a:srgbClr val="000066"/>
                </a:solidFill>
                <a:latin typeface="Arial Black" pitchFamily="34" charset="0"/>
              </a:rPr>
              <a:t>Понятие о статической устойчивости</a:t>
            </a:r>
            <a:r>
              <a:rPr lang="ru-RU" sz="4000" smtClean="0"/>
              <a:t> </a:t>
            </a:r>
          </a:p>
        </p:txBody>
      </p:sp>
      <p:sp>
        <p:nvSpPr>
          <p:cNvPr id="41986" name="Rectangle 3"/>
          <p:cNvSpPr>
            <a:spLocks noGrp="1"/>
          </p:cNvSpPr>
          <p:nvPr>
            <p:ph type="body" idx="1"/>
          </p:nvPr>
        </p:nvSpPr>
        <p:spPr>
          <a:xfrm>
            <a:off x="323850" y="5876925"/>
            <a:ext cx="8580438" cy="647700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b="1" smtClean="0">
                <a:solidFill>
                  <a:srgbClr val="660033"/>
                </a:solidFill>
              </a:rPr>
              <a:t>Изменение мощности при приращениях угла</a:t>
            </a:r>
            <a:r>
              <a:rPr lang="ru-RU" smtClean="0"/>
              <a:t> </a:t>
            </a:r>
          </a:p>
        </p:txBody>
      </p:sp>
      <p:pic>
        <p:nvPicPr>
          <p:cNvPr id="41987" name="Picture 4" descr="Рис"/>
          <p:cNvPicPr>
            <a:picLocks noChangeAspect="1" noChangeArrowheads="1"/>
          </p:cNvPicPr>
          <p:nvPr/>
        </p:nvPicPr>
        <p:blipFill>
          <a:blip r:embed="rId2"/>
          <a:srcRect t="7980"/>
          <a:stretch>
            <a:fillRect/>
          </a:stretch>
        </p:blipFill>
        <p:spPr bwMode="auto">
          <a:xfrm>
            <a:off x="971550" y="1628775"/>
            <a:ext cx="7056438" cy="426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/>
          </p:cNvSpPr>
          <p:nvPr>
            <p:ph type="body" idx="1"/>
          </p:nvPr>
        </p:nvSpPr>
        <p:spPr>
          <a:xfrm>
            <a:off x="107950" y="115888"/>
            <a:ext cx="8785225" cy="6553200"/>
          </a:xfrm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  <a:defRPr/>
            </a:pPr>
            <a:r>
              <a:rPr lang="ru-RU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Если угол  получает небольшое приращение, то</a:t>
            </a:r>
          </a:p>
          <a:p>
            <a:pPr>
              <a:lnSpc>
                <a:spcPct val="90000"/>
              </a:lnSpc>
              <a:buFont typeface="Arial" charset="0"/>
              <a:buNone/>
              <a:defRPr/>
            </a:pPr>
            <a:r>
              <a:rPr lang="ru-RU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мощность генератора, также увеличится</a:t>
            </a:r>
            <a:r>
              <a:rPr lang="ru-RU" b="1" i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r>
              <a:rPr lang="ru-RU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>
              <a:lnSpc>
                <a:spcPct val="90000"/>
              </a:lnSpc>
              <a:buFont typeface="Arial" charset="0"/>
              <a:buNone/>
              <a:defRPr/>
            </a:pPr>
            <a:r>
              <a:rPr lang="ru-RU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Мощность турбины не зависит от угла  и при </a:t>
            </a:r>
          </a:p>
          <a:p>
            <a:pPr>
              <a:lnSpc>
                <a:spcPct val="90000"/>
              </a:lnSpc>
              <a:buFont typeface="Arial" charset="0"/>
              <a:buNone/>
              <a:defRPr/>
            </a:pPr>
            <a:r>
              <a:rPr lang="ru-RU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любых изменениях последнего остается</a:t>
            </a:r>
          </a:p>
          <a:p>
            <a:pPr>
              <a:lnSpc>
                <a:spcPct val="90000"/>
              </a:lnSpc>
              <a:buFont typeface="Arial" charset="0"/>
              <a:buNone/>
              <a:defRPr/>
            </a:pPr>
            <a:r>
              <a:rPr lang="ru-RU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постоянной</a:t>
            </a:r>
            <a:r>
              <a:rPr lang="ru-RU" b="1" i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r>
              <a:rPr lang="ru-RU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В результате изменения мощности</a:t>
            </a:r>
          </a:p>
          <a:p>
            <a:pPr>
              <a:lnSpc>
                <a:spcPct val="90000"/>
              </a:lnSpc>
              <a:buFont typeface="Arial" charset="0"/>
              <a:buNone/>
              <a:defRPr/>
            </a:pPr>
            <a:r>
              <a:rPr lang="ru-RU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Генератора равновесие моментов турбины и </a:t>
            </a:r>
          </a:p>
          <a:p>
            <a:pPr>
              <a:lnSpc>
                <a:spcPct val="90000"/>
              </a:lnSpc>
              <a:buFont typeface="Arial" charset="0"/>
              <a:buNone/>
              <a:defRPr/>
            </a:pPr>
            <a:r>
              <a:rPr lang="ru-RU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генератора нарушается и на валу машины </a:t>
            </a:r>
          </a:p>
          <a:p>
            <a:pPr>
              <a:lnSpc>
                <a:spcPct val="90000"/>
              </a:lnSpc>
              <a:buFont typeface="Arial" charset="0"/>
              <a:buNone/>
              <a:defRPr/>
            </a:pPr>
            <a:r>
              <a:rPr lang="ru-RU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возникает избыточный момент тормозящего </a:t>
            </a:r>
          </a:p>
          <a:p>
            <a:pPr>
              <a:lnSpc>
                <a:spcPct val="90000"/>
              </a:lnSpc>
              <a:buFont typeface="Arial" charset="0"/>
              <a:buNone/>
              <a:defRPr/>
            </a:pPr>
            <a:r>
              <a:rPr lang="ru-RU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характера, поскольку тормозящий момент </a:t>
            </a:r>
          </a:p>
          <a:p>
            <a:pPr>
              <a:lnSpc>
                <a:spcPct val="90000"/>
              </a:lnSpc>
              <a:buFont typeface="Arial" charset="0"/>
              <a:buNone/>
              <a:defRPr/>
            </a:pPr>
            <a:r>
              <a:rPr lang="ru-RU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генератора в силу положительного изменения </a:t>
            </a:r>
          </a:p>
          <a:p>
            <a:pPr>
              <a:lnSpc>
                <a:spcPct val="90000"/>
              </a:lnSpc>
              <a:buFont typeface="Arial" charset="0"/>
              <a:buNone/>
              <a:defRPr/>
            </a:pPr>
            <a:r>
              <a:rPr lang="ru-RU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мощности преобладает над вращающим </a:t>
            </a:r>
          </a:p>
          <a:p>
            <a:pPr>
              <a:lnSpc>
                <a:spcPct val="90000"/>
              </a:lnSpc>
              <a:buFont typeface="Arial" charset="0"/>
              <a:buNone/>
              <a:defRPr/>
            </a:pPr>
            <a:r>
              <a:rPr lang="ru-RU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моментом турбины.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3"/>
          <p:cNvSpPr>
            <a:spLocks noGrp="1"/>
          </p:cNvSpPr>
          <p:nvPr>
            <p:ph type="body" idx="1"/>
          </p:nvPr>
        </p:nvSpPr>
        <p:spPr>
          <a:xfrm>
            <a:off x="539750" y="260350"/>
            <a:ext cx="8229600" cy="681038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b="1" smtClean="0">
                <a:solidFill>
                  <a:srgbClr val="660033"/>
                </a:solidFill>
              </a:rPr>
              <a:t>Выпадение электростанции из синхронизма</a:t>
            </a:r>
            <a:r>
              <a:rPr lang="ru-RU" smtClean="0"/>
              <a:t> </a:t>
            </a:r>
          </a:p>
        </p:txBody>
      </p:sp>
      <p:pic>
        <p:nvPicPr>
          <p:cNvPr id="44034" name="Picture 4" descr="Рис"/>
          <p:cNvPicPr>
            <a:picLocks noChangeAspect="1" noChangeArrowheads="1"/>
          </p:cNvPicPr>
          <p:nvPr/>
        </p:nvPicPr>
        <p:blipFill>
          <a:blip r:embed="rId2"/>
          <a:srcRect r="3474"/>
          <a:stretch>
            <a:fillRect/>
          </a:stretch>
        </p:blipFill>
        <p:spPr bwMode="auto">
          <a:xfrm>
            <a:off x="684213" y="1052513"/>
            <a:ext cx="7854950" cy="534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3"/>
          <p:cNvSpPr>
            <a:spLocks noGrp="1"/>
          </p:cNvSpPr>
          <p:nvPr>
            <p:ph type="body" idx="1"/>
          </p:nvPr>
        </p:nvSpPr>
        <p:spPr>
          <a:xfrm>
            <a:off x="0" y="260350"/>
            <a:ext cx="8928100" cy="659765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b="1" smtClean="0">
                <a:solidFill>
                  <a:srgbClr val="660033"/>
                </a:solidFill>
              </a:rPr>
              <a:t>    </a:t>
            </a:r>
            <a:r>
              <a:rPr lang="ru-RU" b="1" smtClean="0">
                <a:solidFill>
                  <a:srgbClr val="000066"/>
                </a:solidFill>
              </a:rPr>
              <a:t>В точке </a:t>
            </a:r>
            <a:r>
              <a:rPr lang="en-US" b="1" i="1" smtClean="0">
                <a:solidFill>
                  <a:srgbClr val="000066"/>
                </a:solidFill>
              </a:rPr>
              <a:t>b</a:t>
            </a:r>
            <a:r>
              <a:rPr lang="ru-RU" b="1" i="1" smtClean="0">
                <a:solidFill>
                  <a:srgbClr val="000066"/>
                </a:solidFill>
              </a:rPr>
              <a:t> </a:t>
            </a:r>
            <a:r>
              <a:rPr lang="ru-RU" b="1" smtClean="0">
                <a:solidFill>
                  <a:srgbClr val="000066"/>
                </a:solidFill>
              </a:rPr>
              <a:t>положительное приращение угла  сопровождается не положительным, а отри-цательным изменением мощности генератора</a:t>
            </a:r>
            <a:r>
              <a:rPr lang="ru-RU" b="1" i="1" smtClean="0">
                <a:solidFill>
                  <a:srgbClr val="000066"/>
                </a:solidFill>
              </a:rPr>
              <a:t>.</a:t>
            </a:r>
            <a:r>
              <a:rPr lang="ru-RU" b="1" smtClean="0">
                <a:solidFill>
                  <a:srgbClr val="000066"/>
                </a:solidFill>
              </a:rPr>
              <a:t> Изменение мощности генератора вызывает появление избыточного момента ускоряющего характера, под влиянием которого угол  не уменьшается, а возрастает. С ростом угла мощность генератора продолжает падать, что обусловливает дальнейшее увеличение угла и т.д. Процесс сопровожда-ется непрерывным перемещением вектора </a:t>
            </a:r>
            <a:r>
              <a:rPr lang="en-US" b="1" i="1" smtClean="0">
                <a:solidFill>
                  <a:srgbClr val="000066"/>
                </a:solidFill>
              </a:rPr>
              <a:t>E</a:t>
            </a:r>
            <a:r>
              <a:rPr lang="ru-RU" b="1" smtClean="0">
                <a:solidFill>
                  <a:srgbClr val="000066"/>
                </a:solidFill>
              </a:rPr>
              <a:t> относительно вектора напряжения </a:t>
            </a:r>
            <a:r>
              <a:rPr lang="ru-RU" b="1" i="1" smtClean="0">
                <a:solidFill>
                  <a:srgbClr val="000066"/>
                </a:solidFill>
              </a:rPr>
              <a:t>U</a:t>
            </a:r>
            <a:r>
              <a:rPr lang="ru-RU" b="1" smtClean="0">
                <a:solidFill>
                  <a:srgbClr val="000066"/>
                </a:solidFill>
              </a:rPr>
              <a:t> и станция выпадает из синхронизма.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/>
          </p:cNvSpPr>
          <p:nvPr>
            <p:ph type="body" idx="1"/>
          </p:nvPr>
        </p:nvSpPr>
        <p:spPr>
          <a:xfrm>
            <a:off x="107950" y="188913"/>
            <a:ext cx="8928100" cy="6553200"/>
          </a:xfrm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  <a:defRPr/>
            </a:pPr>
            <a:r>
              <a:rPr lang="ru-RU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Точка </a:t>
            </a:r>
            <a:r>
              <a:rPr lang="ru-RU" b="1" i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</a:t>
            </a:r>
            <a:r>
              <a:rPr lang="ru-RU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и, любая другая точка на возрастающей</a:t>
            </a:r>
          </a:p>
          <a:p>
            <a:pPr>
              <a:lnSpc>
                <a:spcPct val="80000"/>
              </a:lnSpc>
              <a:buFont typeface="Arial" charset="0"/>
              <a:buNone/>
              <a:defRPr/>
            </a:pPr>
            <a:r>
              <a:rPr lang="ru-RU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части характеристики мощности отвечают стати-</a:t>
            </a:r>
          </a:p>
          <a:p>
            <a:pPr>
              <a:lnSpc>
                <a:spcPct val="80000"/>
              </a:lnSpc>
              <a:buFont typeface="Arial" charset="0"/>
              <a:buNone/>
              <a:defRPr/>
            </a:pPr>
            <a:r>
              <a:rPr lang="ru-RU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чески устойчивым режимам и, наоборот, все </a:t>
            </a:r>
          </a:p>
          <a:p>
            <a:pPr>
              <a:lnSpc>
                <a:spcPct val="80000"/>
              </a:lnSpc>
              <a:buFont typeface="Arial" charset="0"/>
              <a:buNone/>
              <a:defRPr/>
            </a:pPr>
            <a:r>
              <a:rPr lang="ru-RU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точки падающей части характеристики – стати-</a:t>
            </a:r>
          </a:p>
          <a:p>
            <a:pPr>
              <a:lnSpc>
                <a:spcPct val="80000"/>
              </a:lnSpc>
              <a:buFont typeface="Arial" charset="0"/>
              <a:buNone/>
              <a:defRPr/>
            </a:pPr>
            <a:r>
              <a:rPr lang="ru-RU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чески неустойчивым. </a:t>
            </a:r>
          </a:p>
          <a:p>
            <a:pPr>
              <a:lnSpc>
                <a:spcPct val="80000"/>
              </a:lnSpc>
              <a:buFont typeface="Arial" charset="0"/>
              <a:buNone/>
              <a:defRPr/>
            </a:pPr>
            <a:r>
              <a:rPr lang="ru-RU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формальный признак статической устойчивости </a:t>
            </a:r>
          </a:p>
          <a:p>
            <a:pPr>
              <a:lnSpc>
                <a:spcPct val="80000"/>
              </a:lnSpc>
              <a:buFont typeface="Arial" charset="0"/>
              <a:buNone/>
              <a:defRPr/>
            </a:pPr>
            <a:r>
              <a:rPr lang="ru-RU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системы: </a:t>
            </a:r>
            <a:r>
              <a:rPr lang="ru-RU" b="1" smtClean="0">
                <a:solidFill>
                  <a:srgbClr val="EB0F3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приращения угла  и мощности генера-</a:t>
            </a:r>
          </a:p>
          <a:p>
            <a:pPr>
              <a:lnSpc>
                <a:spcPct val="80000"/>
              </a:lnSpc>
              <a:buFont typeface="Arial" charset="0"/>
              <a:buNone/>
              <a:defRPr/>
            </a:pPr>
            <a:r>
              <a:rPr lang="ru-RU" b="1" smtClean="0">
                <a:solidFill>
                  <a:srgbClr val="EB0F3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тора </a:t>
            </a:r>
            <a:r>
              <a:rPr lang="ru-RU" b="1" i="1" smtClean="0">
                <a:solidFill>
                  <a:srgbClr val="EB0F3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</a:t>
            </a:r>
            <a:r>
              <a:rPr lang="ru-RU" b="1" smtClean="0">
                <a:solidFill>
                  <a:srgbClr val="EB0F3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должны иметь один и тот же знак, т. е.</a:t>
            </a:r>
          </a:p>
          <a:p>
            <a:pPr>
              <a:lnSpc>
                <a:spcPct val="80000"/>
              </a:lnSpc>
              <a:buFont typeface="Arial" charset="0"/>
              <a:buNone/>
              <a:defRPr/>
            </a:pPr>
            <a:endParaRPr lang="ru-RU" b="1" smtClean="0">
              <a:solidFill>
                <a:srgbClr val="EB0F34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80000"/>
              </a:lnSpc>
              <a:buFont typeface="Arial" charset="0"/>
              <a:buNone/>
              <a:defRPr/>
            </a:pPr>
            <a:endParaRPr lang="ru-RU" sz="2800" b="1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80000"/>
              </a:lnSpc>
              <a:buFont typeface="Arial" charset="0"/>
              <a:buNone/>
              <a:defRPr/>
            </a:pPr>
            <a:r>
              <a:rPr lang="ru-RU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Данная производная</a:t>
            </a:r>
            <a:r>
              <a:rPr lang="ru-RU" b="1" i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  <a:r>
              <a:rPr lang="ru-RU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носит название </a:t>
            </a:r>
          </a:p>
          <a:p>
            <a:pPr>
              <a:lnSpc>
                <a:spcPct val="80000"/>
              </a:lnSpc>
              <a:buFont typeface="Arial" charset="0"/>
              <a:buNone/>
              <a:defRPr/>
            </a:pPr>
            <a:r>
              <a:rPr lang="ru-RU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синхронизирующей мощности.</a:t>
            </a:r>
            <a:r>
              <a:rPr lang="ru-RU" sz="2800" b="1" smtClean="0">
                <a:solidFill>
                  <a:srgbClr val="000066"/>
                </a:solidFill>
              </a:rPr>
              <a:t> </a:t>
            </a:r>
            <a:r>
              <a:rPr lang="ru-RU" sz="28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</a:p>
          <a:p>
            <a:pPr>
              <a:lnSpc>
                <a:spcPct val="80000"/>
              </a:lnSpc>
              <a:buFont typeface="Arial" charset="0"/>
              <a:buNone/>
              <a:defRPr/>
            </a:pPr>
            <a:r>
              <a:rPr lang="ru-RU" sz="2400" smtClean="0"/>
              <a:t>. </a:t>
            </a:r>
          </a:p>
        </p:txBody>
      </p:sp>
      <p:sp>
        <p:nvSpPr>
          <p:cNvPr id="46086" name="Rectangle 5"/>
          <p:cNvSpPr>
            <a:spLocks noChangeArrowheads="1"/>
          </p:cNvSpPr>
          <p:nvPr/>
        </p:nvSpPr>
        <p:spPr bwMode="auto">
          <a:xfrm>
            <a:off x="0" y="3257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6084" name="Object 4"/>
          <p:cNvGraphicFramePr>
            <a:graphicFrameLocks noChangeAspect="1"/>
          </p:cNvGraphicFramePr>
          <p:nvPr/>
        </p:nvGraphicFramePr>
        <p:xfrm>
          <a:off x="3276600" y="4076700"/>
          <a:ext cx="1873250" cy="876300"/>
        </p:xfrm>
        <a:graphic>
          <a:graphicData uri="http://schemas.openxmlformats.org/presentationml/2006/ole">
            <p:oleObj spid="_x0000_s46085" name="Формула" r:id="rId3" imgW="736600" imgH="3429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12" name="Rectangle 2"/>
          <p:cNvSpPr>
            <a:spLocks noGrp="1"/>
          </p:cNvSpPr>
          <p:nvPr>
            <p:ph type="title"/>
          </p:nvPr>
        </p:nvSpPr>
        <p:spPr>
          <a:xfrm>
            <a:off x="179388" y="274638"/>
            <a:ext cx="8785225" cy="1143000"/>
          </a:xfrm>
        </p:spPr>
        <p:txBody>
          <a:bodyPr/>
          <a:lstStyle/>
          <a:p>
            <a:pPr algn="l"/>
            <a:r>
              <a:rPr lang="ru-RU" sz="3200" b="1" smtClean="0">
                <a:solidFill>
                  <a:srgbClr val="660033"/>
                </a:solidFill>
              </a:rPr>
              <a:t>Зависимость синхронизирующей мощности от угла</a:t>
            </a:r>
            <a:r>
              <a:rPr lang="ru-RU" sz="4000" smtClean="0"/>
              <a:t> </a:t>
            </a:r>
          </a:p>
        </p:txBody>
      </p:sp>
      <p:sp>
        <p:nvSpPr>
          <p:cNvPr id="47107" name="Rectangle 3"/>
          <p:cNvSpPr>
            <a:spLocks noGrp="1"/>
          </p:cNvSpPr>
          <p:nvPr>
            <p:ph type="body" idx="1"/>
          </p:nvPr>
        </p:nvSpPr>
        <p:spPr>
          <a:xfrm>
            <a:off x="179388" y="4625975"/>
            <a:ext cx="8280400" cy="2232025"/>
          </a:xfrm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  <a:defRPr/>
            </a:pPr>
            <a:r>
              <a:rPr lang="ru-RU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Производная мощности по углу согласно (1) </a:t>
            </a:r>
          </a:p>
          <a:p>
            <a:pPr>
              <a:lnSpc>
                <a:spcPct val="90000"/>
              </a:lnSpc>
              <a:buFont typeface="Arial" charset="0"/>
              <a:buNone/>
              <a:defRPr/>
            </a:pPr>
            <a:r>
              <a:rPr lang="ru-RU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равна:</a:t>
            </a:r>
          </a:p>
          <a:p>
            <a:pPr>
              <a:lnSpc>
                <a:spcPct val="90000"/>
              </a:lnSpc>
              <a:buFont typeface="Arial" charset="0"/>
              <a:buNone/>
              <a:defRPr/>
            </a:pPr>
            <a:endParaRPr lang="ru-RU" b="1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90000"/>
              </a:lnSpc>
              <a:buFont typeface="Arial" charset="0"/>
              <a:buNone/>
              <a:defRPr/>
            </a:pPr>
            <a:r>
              <a:rPr lang="ru-RU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Очевидно, что она положительна при     &lt; 90° </a:t>
            </a:r>
          </a:p>
        </p:txBody>
      </p:sp>
      <p:pic>
        <p:nvPicPr>
          <p:cNvPr id="47114" name="Picture 4" descr="Рис"/>
          <p:cNvPicPr>
            <a:picLocks noChangeAspect="1" noChangeArrowheads="1"/>
          </p:cNvPicPr>
          <p:nvPr/>
        </p:nvPicPr>
        <p:blipFill>
          <a:blip r:embed="rId3"/>
          <a:srcRect t="7202"/>
          <a:stretch>
            <a:fillRect/>
          </a:stretch>
        </p:blipFill>
        <p:spPr bwMode="auto">
          <a:xfrm>
            <a:off x="2124075" y="960438"/>
            <a:ext cx="4679950" cy="368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5" name="Rectangle 6"/>
          <p:cNvSpPr>
            <a:spLocks noChangeArrowheads="1"/>
          </p:cNvSpPr>
          <p:nvPr/>
        </p:nvSpPr>
        <p:spPr bwMode="auto">
          <a:xfrm>
            <a:off x="0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7109" name="Object 5"/>
          <p:cNvGraphicFramePr>
            <a:graphicFrameLocks noChangeAspect="1"/>
          </p:cNvGraphicFramePr>
          <p:nvPr/>
        </p:nvGraphicFramePr>
        <p:xfrm>
          <a:off x="1692275" y="5113338"/>
          <a:ext cx="2519363" cy="1092200"/>
        </p:xfrm>
        <a:graphic>
          <a:graphicData uri="http://schemas.openxmlformats.org/presentationml/2006/ole">
            <p:oleObj spid="_x0000_s47112" name="Формула" r:id="rId4" imgW="1143000" imgH="495300" progId="Equation.3">
              <p:embed/>
            </p:oleObj>
          </a:graphicData>
        </a:graphic>
      </p:graphicFrame>
      <p:sp>
        <p:nvSpPr>
          <p:cNvPr id="47116" name="Rectangle 8"/>
          <p:cNvSpPr>
            <a:spLocks noChangeArrowheads="1"/>
          </p:cNvSpPr>
          <p:nvPr/>
        </p:nvSpPr>
        <p:spPr bwMode="auto">
          <a:xfrm>
            <a:off x="0" y="3333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7111" name="Object 7"/>
          <p:cNvGraphicFramePr>
            <a:graphicFrameLocks noChangeAspect="1"/>
          </p:cNvGraphicFramePr>
          <p:nvPr/>
        </p:nvGraphicFramePr>
        <p:xfrm>
          <a:off x="7092950" y="6237288"/>
          <a:ext cx="382588" cy="477837"/>
        </p:xfrm>
        <a:graphic>
          <a:graphicData uri="http://schemas.openxmlformats.org/presentationml/2006/ole">
            <p:oleObj spid="_x0000_s47113" name="Формула" r:id="rId5" imgW="152334" imgH="190417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smtClean="0">
                <a:solidFill>
                  <a:srgbClr val="000066"/>
                </a:solidFill>
                <a:latin typeface="Arial Black" pitchFamily="34" charset="0"/>
              </a:rPr>
              <a:t>Вопрос 3. </a:t>
            </a:r>
            <a:r>
              <a:rPr lang="ru-RU" sz="3200" b="1" smtClean="0">
                <a:solidFill>
                  <a:srgbClr val="000066"/>
                </a:solidFill>
                <a:latin typeface="Arial Black" pitchFamily="34" charset="0"/>
              </a:rPr>
              <a:t>Понятие о динамической устойчивости</a:t>
            </a:r>
          </a:p>
        </p:txBody>
      </p:sp>
      <p:sp>
        <p:nvSpPr>
          <p:cNvPr id="48131" name="Rectangle 3"/>
          <p:cNvSpPr>
            <a:spLocks noGrp="1"/>
          </p:cNvSpPr>
          <p:nvPr>
            <p:ph type="body" idx="1"/>
          </p:nvPr>
        </p:nvSpPr>
        <p:spPr>
          <a:xfrm>
            <a:off x="179388" y="1484313"/>
            <a:ext cx="8785225" cy="5184775"/>
          </a:xfrm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  <a:defRPr/>
            </a:pPr>
            <a:r>
              <a:rPr lang="ru-RU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Обладая статической устойчивостью ЭЭС при </a:t>
            </a:r>
          </a:p>
          <a:p>
            <a:pPr>
              <a:lnSpc>
                <a:spcPct val="90000"/>
              </a:lnSpc>
              <a:buFont typeface="Arial" charset="0"/>
              <a:buNone/>
              <a:defRPr/>
            </a:pPr>
            <a:r>
              <a:rPr lang="ru-RU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резких внезапных нарушениях режима ее </a:t>
            </a:r>
          </a:p>
          <a:p>
            <a:pPr>
              <a:lnSpc>
                <a:spcPct val="90000"/>
              </a:lnSpc>
              <a:buFont typeface="Arial" charset="0"/>
              <a:buNone/>
              <a:defRPr/>
            </a:pPr>
            <a:r>
              <a:rPr lang="ru-RU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работы, подобных КЗ, отключению генераторов</a:t>
            </a:r>
          </a:p>
          <a:p>
            <a:pPr>
              <a:lnSpc>
                <a:spcPct val="90000"/>
              </a:lnSpc>
              <a:buFont typeface="Arial" charset="0"/>
              <a:buNone/>
              <a:defRPr/>
            </a:pPr>
            <a:r>
              <a:rPr lang="ru-RU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или линий и т. д. может быть динамически</a:t>
            </a:r>
          </a:p>
          <a:p>
            <a:pPr>
              <a:lnSpc>
                <a:spcPct val="90000"/>
              </a:lnSpc>
              <a:buFont typeface="Arial" charset="0"/>
              <a:buNone/>
              <a:defRPr/>
            </a:pPr>
            <a:r>
              <a:rPr lang="ru-RU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неустойчива.</a:t>
            </a:r>
          </a:p>
          <a:p>
            <a:pPr>
              <a:lnSpc>
                <a:spcPct val="90000"/>
              </a:lnSpc>
              <a:buFont typeface="Arial" charset="0"/>
              <a:buNone/>
              <a:defRPr/>
            </a:pPr>
            <a:r>
              <a:rPr lang="ru-RU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ru-RU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Предметом исследования динамической</a:t>
            </a:r>
          </a:p>
          <a:p>
            <a:pPr>
              <a:lnSpc>
                <a:spcPct val="90000"/>
              </a:lnSpc>
              <a:buFont typeface="Arial" charset="0"/>
              <a:buNone/>
              <a:defRPr/>
            </a:pPr>
            <a:r>
              <a:rPr lang="ru-RU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устойчивости являются значительные возмуще-</a:t>
            </a:r>
          </a:p>
          <a:p>
            <a:pPr>
              <a:lnSpc>
                <a:spcPct val="90000"/>
              </a:lnSpc>
              <a:buFont typeface="Arial" charset="0"/>
              <a:buNone/>
              <a:defRPr/>
            </a:pPr>
            <a:r>
              <a:rPr lang="ru-RU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ния, причем существенное значение приобре-</a:t>
            </a:r>
          </a:p>
          <a:p>
            <a:pPr>
              <a:lnSpc>
                <a:spcPct val="90000"/>
              </a:lnSpc>
              <a:buFont typeface="Arial" charset="0"/>
              <a:buNone/>
              <a:defRPr/>
            </a:pPr>
            <a:r>
              <a:rPr lang="ru-RU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тают сам характер и размеры возмущения.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/>
          </p:cNvSpPr>
          <p:nvPr>
            <p:ph type="title"/>
          </p:nvPr>
        </p:nvSpPr>
        <p:spPr>
          <a:xfrm>
            <a:off x="190500" y="2060575"/>
            <a:ext cx="8785225" cy="4032250"/>
          </a:xfrm>
        </p:spPr>
        <p:txBody>
          <a:bodyPr anchor="t"/>
          <a:lstStyle/>
          <a:p>
            <a:pPr algn="l" eaLnBrk="1" hangingPunct="1"/>
            <a:r>
              <a:rPr lang="ru-RU" sz="2800" b="1" smtClean="0">
                <a:solidFill>
                  <a:srgbClr val="0070C0"/>
                </a:solidFill>
              </a:rPr>
              <a:t>     Ликвидация таких аварий и восстановление нормальных условий работы ЭЭС представляют большие трудности</a:t>
            </a:r>
            <a:r>
              <a:rPr lang="ru-RU" sz="2800" b="1" smtClean="0">
                <a:solidFill>
                  <a:srgbClr val="0070C0"/>
                </a:solidFill>
                <a:latin typeface="Arial" charset="0"/>
              </a:rPr>
              <a:t>,</a:t>
            </a:r>
            <a:r>
              <a:rPr lang="ru-RU" sz="2800" b="1" smtClean="0">
                <a:solidFill>
                  <a:srgbClr val="0070C0"/>
                </a:solidFill>
              </a:rPr>
              <a:t> требуют много времени и внимания диспетчера и остального дежурного персонала. </a:t>
            </a:r>
            <a:br>
              <a:rPr lang="ru-RU" sz="2800" b="1" smtClean="0">
                <a:solidFill>
                  <a:srgbClr val="0070C0"/>
                </a:solidFill>
              </a:rPr>
            </a:br>
            <a:r>
              <a:rPr lang="ru-RU" sz="2800" b="1" smtClean="0">
                <a:solidFill>
                  <a:srgbClr val="0070C0"/>
                </a:solidFill>
              </a:rPr>
              <a:t>     </a:t>
            </a:r>
            <a:r>
              <a:rPr lang="ru-RU" sz="2800" b="1" smtClean="0">
                <a:solidFill>
                  <a:srgbClr val="EB0F34"/>
                </a:solidFill>
              </a:rPr>
              <a:t>При сравнительно небольшом числе аварий, вызывающих нарушение устойчивости, наибольший аварийный недоотпуск энергии падает именно на этот вид аварий.</a:t>
            </a:r>
          </a:p>
        </p:txBody>
      </p:sp>
      <p:sp>
        <p:nvSpPr>
          <p:cNvPr id="5" name="Rectangle 2"/>
          <p:cNvSpPr txBox="1">
            <a:spLocks/>
          </p:cNvSpPr>
          <p:nvPr/>
        </p:nvSpPr>
        <p:spPr bwMode="auto">
          <a:xfrm>
            <a:off x="468313" y="115888"/>
            <a:ext cx="822960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28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Аварии, связанные с нарушением устойчивости параллельной работы ЭЭС влекут за собой расстройство, а иногда и прекращение электроснабжения больших районов и городов </a:t>
            </a:r>
            <a:endParaRPr lang="ru-RU" sz="2800" b="1" dirty="0" smtClean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200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Принципиальная схема электропередачи при отключении цепи</a:t>
            </a:r>
            <a:r>
              <a:rPr lang="ru-RU" sz="4000" smtClean="0"/>
              <a:t> </a:t>
            </a:r>
          </a:p>
        </p:txBody>
      </p:sp>
      <p:sp>
        <p:nvSpPr>
          <p:cNvPr id="49155" name="Rectangle 3"/>
          <p:cNvSpPr>
            <a:spLocks noGrp="1"/>
          </p:cNvSpPr>
          <p:nvPr>
            <p:ph type="body" idx="1"/>
          </p:nvPr>
        </p:nvSpPr>
        <p:spPr>
          <a:xfrm>
            <a:off x="0" y="4365625"/>
            <a:ext cx="8928100" cy="2149475"/>
          </a:xfrm>
        </p:spPr>
        <p:txBody>
          <a:bodyPr/>
          <a:lstStyle/>
          <a:p>
            <a:pPr>
              <a:buFont typeface="Arial" charset="0"/>
              <a:buNone/>
              <a:defRPr/>
            </a:pPr>
            <a:r>
              <a:rPr lang="ru-RU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Рассмотрим явления, возникающие при внезап-</a:t>
            </a:r>
          </a:p>
          <a:p>
            <a:pPr>
              <a:buFont typeface="Arial" charset="0"/>
              <a:buNone/>
              <a:defRPr/>
            </a:pPr>
            <a:r>
              <a:rPr lang="ru-RU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ном отключении одной из двух параллельных </a:t>
            </a:r>
          </a:p>
          <a:p>
            <a:pPr>
              <a:buFont typeface="Arial" charset="0"/>
              <a:buNone/>
              <a:defRPr/>
            </a:pPr>
            <a:r>
              <a:rPr lang="ru-RU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цепей ЛЭП, связывающей удаленную станцию с </a:t>
            </a:r>
          </a:p>
          <a:p>
            <a:pPr>
              <a:buFont typeface="Arial" charset="0"/>
              <a:buNone/>
              <a:defRPr/>
            </a:pPr>
            <a:r>
              <a:rPr lang="ru-RU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шинами неизменного напряжения. </a:t>
            </a:r>
          </a:p>
        </p:txBody>
      </p:sp>
      <p:pic>
        <p:nvPicPr>
          <p:cNvPr id="2" name="Picture 4" descr="Ри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1484313"/>
            <a:ext cx="6626225" cy="290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200" b="1" smtClean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Схема замещения электропередачи при нормальном режиме (а)</a:t>
            </a:r>
            <a:br>
              <a:rPr lang="ru-RU" sz="3200" b="1" smtClean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200" b="1" smtClean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 при отключении цепи (б)</a:t>
            </a:r>
            <a:r>
              <a:rPr lang="ru-RU" sz="4000" smtClean="0"/>
              <a:t> </a:t>
            </a:r>
          </a:p>
        </p:txBody>
      </p:sp>
      <p:sp>
        <p:nvSpPr>
          <p:cNvPr id="50183" name="Rectangle 3"/>
          <p:cNvSpPr>
            <a:spLocks noGrp="1"/>
          </p:cNvSpPr>
          <p:nvPr>
            <p:ph type="body" idx="1"/>
          </p:nvPr>
        </p:nvSpPr>
        <p:spPr>
          <a:xfrm>
            <a:off x="287338" y="5157788"/>
            <a:ext cx="8856662" cy="935037"/>
          </a:xfrm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b="1" smtClean="0">
                <a:solidFill>
                  <a:srgbClr val="000066"/>
                </a:solidFill>
              </a:rPr>
              <a:t>При отключении одной из цепей ЛЭП индуктив-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b="1" smtClean="0">
                <a:solidFill>
                  <a:srgbClr val="000066"/>
                </a:solidFill>
              </a:rPr>
              <a:t>ное сопротивление системы увеличивается до:</a:t>
            </a:r>
            <a:r>
              <a:rPr lang="ru-RU" smtClean="0"/>
              <a:t> </a:t>
            </a:r>
          </a:p>
        </p:txBody>
      </p:sp>
      <p:pic>
        <p:nvPicPr>
          <p:cNvPr id="50184" name="Picture 4" descr="Рис"/>
          <p:cNvPicPr>
            <a:picLocks noChangeAspect="1" noChangeArrowheads="1"/>
          </p:cNvPicPr>
          <p:nvPr/>
        </p:nvPicPr>
        <p:blipFill>
          <a:blip r:embed="rId3"/>
          <a:srcRect t="7753" r="4984"/>
          <a:stretch>
            <a:fillRect/>
          </a:stretch>
        </p:blipFill>
        <p:spPr bwMode="auto">
          <a:xfrm>
            <a:off x="1979613" y="1628775"/>
            <a:ext cx="5449887" cy="339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5" name="Rectangle 6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0181" name="Object 5"/>
          <p:cNvGraphicFramePr>
            <a:graphicFrameLocks noChangeAspect="1"/>
          </p:cNvGraphicFramePr>
          <p:nvPr/>
        </p:nvGraphicFramePr>
        <p:xfrm>
          <a:off x="2195513" y="6021388"/>
          <a:ext cx="4968875" cy="679450"/>
        </p:xfrm>
        <a:graphic>
          <a:graphicData uri="http://schemas.openxmlformats.org/presentationml/2006/ole">
            <p:oleObj spid="_x0000_s50182" name="Формула" r:id="rId4" imgW="1739900" imgH="241300" progId="Equation.3">
              <p:embed/>
            </p:oleObj>
          </a:graphicData>
        </a:graphic>
      </p:graphicFrame>
      <p:sp>
        <p:nvSpPr>
          <p:cNvPr id="50186" name="Rectangle 7"/>
          <p:cNvSpPr>
            <a:spLocks noChangeArrowheads="1"/>
          </p:cNvSpPr>
          <p:nvPr/>
        </p:nvSpPr>
        <p:spPr bwMode="auto">
          <a:xfrm>
            <a:off x="0" y="3548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706438"/>
          </a:xfrm>
        </p:spPr>
        <p:txBody>
          <a:bodyPr/>
          <a:lstStyle/>
          <a:p>
            <a:r>
              <a:rPr lang="ru-RU" sz="3200" b="1" smtClean="0">
                <a:solidFill>
                  <a:srgbClr val="660033"/>
                </a:solidFill>
              </a:rPr>
              <a:t>Колебания мощности при отключении цепи</a:t>
            </a:r>
            <a:r>
              <a:rPr lang="ru-RU" sz="4000" smtClean="0"/>
              <a:t> </a:t>
            </a:r>
          </a:p>
        </p:txBody>
      </p:sp>
      <p:sp>
        <p:nvSpPr>
          <p:cNvPr id="51202" name="Rectangle 3"/>
          <p:cNvSpPr>
            <a:spLocks noGrp="1"/>
          </p:cNvSpPr>
          <p:nvPr>
            <p:ph type="body" idx="1"/>
          </p:nvPr>
        </p:nvSpPr>
        <p:spPr>
          <a:xfrm>
            <a:off x="179388" y="5084763"/>
            <a:ext cx="8785225" cy="1617662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b="1" smtClean="0">
                <a:solidFill>
                  <a:srgbClr val="000066"/>
                </a:solidFill>
              </a:rPr>
              <a:t>I</a:t>
            </a:r>
            <a:r>
              <a:rPr lang="ru-RU" b="1" smtClean="0">
                <a:solidFill>
                  <a:srgbClr val="000066"/>
                </a:solidFill>
              </a:rPr>
              <a:t> - характеристика мощности при нормальном </a:t>
            </a:r>
          </a:p>
          <a:p>
            <a:pPr algn="ctr">
              <a:buFont typeface="Arial" charset="0"/>
              <a:buNone/>
            </a:pPr>
            <a:r>
              <a:rPr lang="ru-RU" b="1" smtClean="0">
                <a:solidFill>
                  <a:srgbClr val="000066"/>
                </a:solidFill>
              </a:rPr>
              <a:t>режиме;</a:t>
            </a:r>
            <a:endParaRPr lang="en-US" b="1" smtClean="0">
              <a:solidFill>
                <a:srgbClr val="000066"/>
              </a:solidFill>
            </a:endParaRPr>
          </a:p>
          <a:p>
            <a:pPr algn="ctr">
              <a:buFont typeface="Arial" charset="0"/>
              <a:buNone/>
            </a:pPr>
            <a:r>
              <a:rPr lang="en-US" b="1" smtClean="0">
                <a:solidFill>
                  <a:srgbClr val="000066"/>
                </a:solidFill>
              </a:rPr>
              <a:t>II</a:t>
            </a:r>
            <a:r>
              <a:rPr lang="ru-RU" b="1" smtClean="0">
                <a:solidFill>
                  <a:srgbClr val="000066"/>
                </a:solidFill>
              </a:rPr>
              <a:t> - при отключении цепи.</a:t>
            </a:r>
          </a:p>
        </p:txBody>
      </p:sp>
      <p:pic>
        <p:nvPicPr>
          <p:cNvPr id="51203" name="Picture 4" descr="Рис"/>
          <p:cNvPicPr>
            <a:picLocks noChangeAspect="1" noChangeArrowheads="1"/>
          </p:cNvPicPr>
          <p:nvPr/>
        </p:nvPicPr>
        <p:blipFill>
          <a:blip r:embed="rId2"/>
          <a:srcRect t="8847"/>
          <a:stretch>
            <a:fillRect/>
          </a:stretch>
        </p:blipFill>
        <p:spPr bwMode="auto">
          <a:xfrm>
            <a:off x="1692275" y="908050"/>
            <a:ext cx="5976938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/>
          </p:cNvSpPr>
          <p:nvPr>
            <p:ph type="title"/>
          </p:nvPr>
        </p:nvSpPr>
        <p:spPr>
          <a:xfrm>
            <a:off x="179388" y="274638"/>
            <a:ext cx="8856662" cy="6467475"/>
          </a:xfrm>
        </p:spPr>
        <p:txBody>
          <a:bodyPr/>
          <a:lstStyle/>
          <a:p>
            <a:pPr>
              <a:defRPr/>
            </a:pPr>
            <a:r>
              <a:rPr lang="ru-RU" sz="32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Если режим работы, предшествовавший отключению цепи,</a:t>
            </a:r>
            <a:r>
              <a:rPr lang="ru-RU" sz="40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определялся точкой </a:t>
            </a:r>
            <a:r>
              <a:rPr lang="ru-RU" sz="3200" b="1" i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 </a:t>
            </a:r>
            <a:r>
              <a:rPr lang="ru-RU" sz="32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 характеристике мощности нормального режима, то после отключения этому режиму должна соответствовать новая характеристика мощности</a:t>
            </a:r>
            <a:r>
              <a:rPr lang="ru-RU" sz="3200" b="1" i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  <a:r>
              <a:rPr lang="ru-RU" sz="32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причем нетрудно установить какая именно точка этой характеристики будет определять режим в момент отключения цепи. Этой точкой является точка </a:t>
            </a:r>
            <a:r>
              <a:rPr lang="en-US" sz="3200" b="1" i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</a:t>
            </a:r>
            <a:r>
              <a:rPr lang="en-US" sz="32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при том же значении угла , что и в нормальном режиме.</a:t>
            </a:r>
            <a:r>
              <a:rPr lang="ru-RU" sz="400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/>
          </p:cNvSpPr>
          <p:nvPr>
            <p:ph type="title"/>
          </p:nvPr>
        </p:nvSpPr>
        <p:spPr>
          <a:xfrm>
            <a:off x="179388" y="115888"/>
            <a:ext cx="8856662" cy="6553200"/>
          </a:xfrm>
        </p:spPr>
        <p:txBody>
          <a:bodyPr/>
          <a:lstStyle/>
          <a:p>
            <a:pPr>
              <a:defRPr/>
            </a:pPr>
            <a:r>
              <a:rPr lang="ru-RU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Угол  сохраняет свое значение  в момент отключения, поскольку вектор э. д. с. генератора </a:t>
            </a:r>
            <a:r>
              <a:rPr lang="ru-RU" sz="3600" b="1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Е </a:t>
            </a:r>
            <a:r>
              <a:rPr lang="ru-RU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может перемещаться относительно вектора напряжения приемной системы </a:t>
            </a:r>
            <a:r>
              <a:rPr lang="en-US" sz="3600" b="1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</a:t>
            </a:r>
            <a:r>
              <a:rPr lang="en-US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только при изменениях частоты вращения ротора генератора.</a:t>
            </a:r>
            <a:r>
              <a:rPr lang="ru-RU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Последняя же не может претерпевать скачкообразные изменения в силу существования механической инерции у ротора генератора.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/>
          </p:cNvSpPr>
          <p:nvPr>
            <p:ph type="title"/>
          </p:nvPr>
        </p:nvSpPr>
        <p:spPr>
          <a:xfrm>
            <a:off x="179388" y="115888"/>
            <a:ext cx="8785225" cy="6626225"/>
          </a:xfrm>
        </p:spPr>
        <p:txBody>
          <a:bodyPr/>
          <a:lstStyle/>
          <a:p>
            <a:pPr algn="l"/>
            <a:r>
              <a:rPr lang="ru-RU" sz="3200" b="1" smtClean="0">
                <a:solidFill>
                  <a:srgbClr val="000066"/>
                </a:solidFill>
              </a:rPr>
              <a:t>В момент отключения цепи режим работы характеризуется точкой </a:t>
            </a:r>
            <a:r>
              <a:rPr lang="en-US" sz="3200" b="1" i="1" smtClean="0">
                <a:solidFill>
                  <a:srgbClr val="000066"/>
                </a:solidFill>
              </a:rPr>
              <a:t>b</a:t>
            </a:r>
            <a:r>
              <a:rPr lang="en-US" sz="3200" b="1" smtClean="0">
                <a:solidFill>
                  <a:srgbClr val="000066"/>
                </a:solidFill>
              </a:rPr>
              <a:t> </a:t>
            </a:r>
            <a:r>
              <a:rPr lang="ru-RU" sz="3200" b="1" smtClean="0">
                <a:solidFill>
                  <a:srgbClr val="000066"/>
                </a:solidFill>
              </a:rPr>
              <a:t>на новой характеристике, что обуславливает внезапное уменьшение мощности генератора. Мощность</a:t>
            </a:r>
            <a:r>
              <a:rPr lang="ru-RU" sz="4000" b="1" smtClean="0">
                <a:solidFill>
                  <a:srgbClr val="000066"/>
                </a:solidFill>
              </a:rPr>
              <a:t> </a:t>
            </a:r>
            <a:r>
              <a:rPr lang="ru-RU" sz="3200" b="1" smtClean="0">
                <a:solidFill>
                  <a:srgbClr val="000066"/>
                </a:solidFill>
              </a:rPr>
              <a:t>турбины остается при этом неизменной</a:t>
            </a:r>
            <a:r>
              <a:rPr lang="ru-RU" sz="3200" b="1" i="1" smtClean="0">
                <a:solidFill>
                  <a:srgbClr val="000066"/>
                </a:solidFill>
              </a:rPr>
              <a:t>,</a:t>
            </a:r>
            <a:r>
              <a:rPr lang="ru-RU" sz="3200" b="1" smtClean="0">
                <a:solidFill>
                  <a:srgbClr val="000066"/>
                </a:solidFill>
              </a:rPr>
              <a:t> так как регуляторы турбин реагируют на изменение частоты вращения агрегата, которая в момент отключения цепи сохраняет свое нормальное значение. В дальнейшем скорость машины будет изменяться, однако в этой стадии процесса можно считать, что регуляторы не успевают заметно повлиять на мощность, развиваемую турбиной.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/>
          </p:cNvSpPr>
          <p:nvPr>
            <p:ph type="title"/>
          </p:nvPr>
        </p:nvSpPr>
        <p:spPr>
          <a:xfrm>
            <a:off x="107950" y="115888"/>
            <a:ext cx="8856663" cy="6626225"/>
          </a:xfrm>
        </p:spPr>
        <p:txBody>
          <a:bodyPr/>
          <a:lstStyle/>
          <a:p>
            <a:r>
              <a:rPr lang="ru-RU" sz="36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Неравенство мощностей, а следовательно, и моментов на валу турбины и генератора вызывает появление избыточного момента, под</a:t>
            </a:r>
            <a:r>
              <a:rPr lang="ru-RU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6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влиянием которого агрегат турбина-генератор начинает ускоряться. Связанный с ротором генератора вектор э. д. с. </a:t>
            </a:r>
            <a:r>
              <a:rPr lang="ru-RU" sz="3600" b="1" i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Е</a:t>
            </a:r>
            <a:r>
              <a:rPr lang="ru-RU" sz="36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начинает вращаться быстрее, чем вращающийся с неизменной синхронной угловой скоростью  вектор напряжения шин приемной системы </a:t>
            </a:r>
            <a:r>
              <a:rPr lang="en-US" sz="3600" b="1" i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</a:t>
            </a:r>
            <a:r>
              <a:rPr lang="ru-RU" sz="3600" b="1" i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r>
              <a:rPr lang="ru-RU" sz="360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/>
          </p:cNvSpPr>
          <p:nvPr>
            <p:ph type="title"/>
          </p:nvPr>
        </p:nvSpPr>
        <p:spPr>
          <a:xfrm>
            <a:off x="179388" y="115888"/>
            <a:ext cx="8785225" cy="6626225"/>
          </a:xfrm>
        </p:spPr>
        <p:txBody>
          <a:bodyPr/>
          <a:lstStyle/>
          <a:p>
            <a:r>
              <a:rPr lang="ru-RU" sz="28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Возникновение относительной скорости вращения приводит к увеличению угла, и на характеристике мощности генератора при отключённой цепи рабочая точка перемещается из точки </a:t>
            </a:r>
            <a:r>
              <a:rPr lang="en-US" sz="2800" b="1" i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</a:t>
            </a:r>
            <a:r>
              <a:rPr lang="en-US" sz="28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 направлению к тючке </a:t>
            </a:r>
            <a:r>
              <a:rPr lang="ru-RU" sz="2800" b="1" i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с.</a:t>
            </a:r>
            <a:r>
              <a:rPr lang="ru-RU" sz="28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При этом мощность генератора начинает возрастать. Однако вплоть до точки </a:t>
            </a:r>
            <a:r>
              <a:rPr lang="ru-RU" sz="2800" b="1" i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</a:t>
            </a:r>
            <a:r>
              <a:rPr lang="ru-RU" sz="28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мощность турбины все еще превышает мощность генератора и избыточный момент, хотя и уменьшается, но сохраняет свой знак благодаря чему относительная скорость вращения непрерывно возрастает</a:t>
            </a:r>
            <a:r>
              <a:rPr lang="ru-RU" sz="2800" b="1" i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r>
              <a:rPr lang="ru-RU" sz="28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В точке </a:t>
            </a:r>
            <a:r>
              <a:rPr lang="ru-RU" sz="2800" b="1" i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</a:t>
            </a:r>
            <a:r>
              <a:rPr lang="ru-RU" sz="28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мощности турбины и генератора вновь уравновешивают друг друга и избыточный момент равен нулю. Однако процесс не останавливается в этой точке, так как относительная скорость вращения ротора достигает здесь наибольшего значения и ротор проходит точку </a:t>
            </a:r>
            <a:r>
              <a:rPr lang="ru-RU" sz="2800" b="1" i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 </a:t>
            </a:r>
            <a:r>
              <a:rPr lang="ru-RU" sz="28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 инерции.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107950" y="115888"/>
            <a:ext cx="8928100" cy="6626225"/>
          </a:xfrm>
        </p:spPr>
        <p:txBody>
          <a:bodyPr/>
          <a:lstStyle/>
          <a:p>
            <a:r>
              <a:rPr lang="ru-RU" sz="32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При дальнейшем росте угла  мощность генератора уже превышает мощность турбины и избыточный момент изменяет свой знак. Он начинает тормозить агрегат. Относительная скорость вращения теперь уменьшается и в некоторой точке </a:t>
            </a:r>
            <a:r>
              <a:rPr lang="ru-RU" sz="3200" b="1" i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</a:t>
            </a:r>
            <a:r>
              <a:rPr lang="ru-RU" sz="32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становится равной нулю. Это означает, что в точке </a:t>
            </a:r>
            <a:r>
              <a:rPr lang="ru-RU" sz="3200" b="1" i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</a:t>
            </a:r>
            <a:r>
              <a:rPr lang="ru-RU" sz="32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вектор э. д. с. </a:t>
            </a:r>
            <a:r>
              <a:rPr lang="ru-RU" sz="3200" b="1" i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Е</a:t>
            </a:r>
            <a:r>
              <a:rPr lang="ru-RU" sz="32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вращается с той же угловой скоростью, что и вектор напряжения </a:t>
            </a:r>
            <a:r>
              <a:rPr lang="ru-RU" sz="3200" b="1" i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U,</a:t>
            </a:r>
            <a:r>
              <a:rPr lang="ru-RU" sz="32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и, следовательно, угол  между ними больше не возрастает. Угол  в этой точке достигает своего максимального значения.</a:t>
            </a:r>
            <a:r>
              <a:rPr lang="ru-RU" sz="32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2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Однако и теперь процесс не останавливается</a:t>
            </a:r>
            <a:r>
              <a:rPr lang="ru-RU" sz="4000" smtClean="0"/>
              <a:t> 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title"/>
          </p:nvPr>
        </p:nvSpPr>
        <p:spPr>
          <a:xfrm>
            <a:off x="107950" y="115888"/>
            <a:ext cx="8928100" cy="6626225"/>
          </a:xfrm>
        </p:spPr>
        <p:txBody>
          <a:bodyPr/>
          <a:lstStyle/>
          <a:p>
            <a:r>
              <a:rPr lang="ru-RU" sz="28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Вследствие неравенства мощностей турбины и генератора на валу агрегата существует избыточный момент тормозящего характера, под влиянием которого частота вращения продолжает уменьшаться и относительная скорость становится отрицательной. Угол  начинает уменьшаться, и рабочая точка, характеризующая процесс на характеристике мощности, перемещается в обратном направлении к точке </a:t>
            </a:r>
            <a:r>
              <a:rPr lang="ru-RU" sz="2800" b="1" i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с.</a:t>
            </a:r>
            <a:r>
              <a:rPr lang="ru-RU" sz="28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Эту точку ротор вновь проходит по инерции, и около точки </a:t>
            </a:r>
            <a:r>
              <a:rPr lang="ru-RU" sz="2800" b="1" i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 </a:t>
            </a:r>
            <a:r>
              <a:rPr lang="ru-RU" sz="28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угол достигает своего нового минимального значения, после чего вновь начинает возрастать. После ряда постепенно затухающих колебаний в точке </a:t>
            </a:r>
            <a:r>
              <a:rPr lang="ru-RU" sz="2800" b="1" i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</a:t>
            </a:r>
            <a:r>
              <a:rPr lang="ru-RU" sz="28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устанавливается новый установившийся режим с прежним значением передаваемой мощности </a:t>
            </a:r>
            <a:r>
              <a:rPr lang="ru-RU" sz="2800" b="1" i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Р0</a:t>
            </a:r>
            <a:r>
              <a:rPr lang="ru-RU" sz="28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и новым значением угла.</a:t>
            </a:r>
            <a:r>
              <a:rPr lang="ru-RU" sz="3200" smtClean="0"/>
              <a:t> </a:t>
            </a:r>
            <a:r>
              <a:rPr lang="ru-RU" sz="4000" smtClean="0"/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3"/>
          <p:cNvSpPr>
            <a:spLocks noGrp="1"/>
          </p:cNvSpPr>
          <p:nvPr>
            <p:ph type="body" idx="1"/>
          </p:nvPr>
        </p:nvSpPr>
        <p:spPr>
          <a:xfrm>
            <a:off x="0" y="188913"/>
            <a:ext cx="8964613" cy="6553200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2800" b="1" smtClean="0"/>
              <a:t>      </a:t>
            </a:r>
            <a:r>
              <a:rPr lang="ru-RU" sz="2800" b="1" smtClean="0">
                <a:solidFill>
                  <a:srgbClr val="0070C0"/>
                </a:solidFill>
              </a:rPr>
              <a:t>Тяжелые последствия таких аварий заставляют уделять значительное внимание вопросам увеличения устойчивости как при проектировании электрических станций и сетей, так и их эксплуатации. 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2800" b="1" smtClean="0">
                <a:solidFill>
                  <a:srgbClr val="0070C0"/>
                </a:solidFill>
              </a:rPr>
              <a:t>      Проблема устойчивости наложила глубокий отпечаток на схемы коммутации, режимы работы и параметры оборудования электрических систем. Здесь можно указать на применение быстродействующих выключателей, релейной защиты [использование систем автоматического регулирования возбуждения генераторов, систем противоаварийной автоматики], а также проведение других мероприятий, которые способствовали резкому уменьшению аварийности в электрических системах.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1027112"/>
          </a:xfrm>
        </p:spPr>
        <p:txBody>
          <a:bodyPr/>
          <a:lstStyle/>
          <a:p>
            <a:r>
              <a:rPr lang="ru-RU" sz="3200" b="1" smtClean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Колебания угла при отключении одной параллельной цепи электропередачи</a:t>
            </a:r>
          </a:p>
        </p:txBody>
      </p:sp>
      <p:pic>
        <p:nvPicPr>
          <p:cNvPr id="59396" name="Picture 4" descr="Ри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1268413"/>
            <a:ext cx="6408737" cy="347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7" name="Rectangle 5"/>
          <p:cNvSpPr>
            <a:spLocks/>
          </p:cNvSpPr>
          <p:nvPr/>
        </p:nvSpPr>
        <p:spPr bwMode="auto">
          <a:xfrm>
            <a:off x="179388" y="4941888"/>
            <a:ext cx="8785225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32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Постепенное уменьшение амплитуды обусловливается потерями энергии при колебаниях частоты вращения генератора.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Нарушение динамической устойчивости при отключении одной параллельной цепи ЛЭП</a:t>
            </a:r>
            <a:r>
              <a:rPr lang="ru-RU" sz="4000" smtClean="0"/>
              <a:t> </a:t>
            </a:r>
          </a:p>
        </p:txBody>
      </p:sp>
      <p:pic>
        <p:nvPicPr>
          <p:cNvPr id="60420" name="Picture 4" descr="Рис"/>
          <p:cNvPicPr>
            <a:picLocks noChangeAspect="1" noChangeArrowheads="1"/>
          </p:cNvPicPr>
          <p:nvPr/>
        </p:nvPicPr>
        <p:blipFill>
          <a:blip r:embed="rId2"/>
          <a:srcRect l="3424" t="9337"/>
          <a:stretch>
            <a:fillRect/>
          </a:stretch>
        </p:blipFill>
        <p:spPr bwMode="auto">
          <a:xfrm>
            <a:off x="1344613" y="1557338"/>
            <a:ext cx="6467475" cy="442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/>
          </p:cNvSpPr>
          <p:nvPr>
            <p:ph type="title"/>
          </p:nvPr>
        </p:nvSpPr>
        <p:spPr>
          <a:xfrm>
            <a:off x="107950" y="115888"/>
            <a:ext cx="8856663" cy="6626225"/>
          </a:xfrm>
        </p:spPr>
        <p:txBody>
          <a:bodyPr/>
          <a:lstStyle/>
          <a:p>
            <a:r>
              <a:rPr lang="ru-RU" sz="32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Торможение ротора, начиная с точки с, уменьшает относительную скорость вращения</a:t>
            </a:r>
            <a:r>
              <a:rPr lang="ru-RU" sz="3200" b="1" i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r>
              <a:rPr lang="ru-RU" sz="32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Однако угол в этой фазе процесса все еще возрастает, и если он успеет достигнуть критической величины в точке с на пересечении падающей ветви синусоиды мощности генератора с горизонталью мощности турбины прежде чем относительная скорость упадет до нуля, в дальнейшем избыточный момент на валу машины становится вновь ускоряющим, скорость начнет быстро возрастать и генератор выпадает из синхронизма.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/>
          </p:cNvSpPr>
          <p:nvPr>
            <p:ph type="title"/>
          </p:nvPr>
        </p:nvSpPr>
        <p:spPr>
          <a:xfrm>
            <a:off x="179388" y="115888"/>
            <a:ext cx="8785225" cy="792162"/>
          </a:xfrm>
        </p:spPr>
        <p:txBody>
          <a:bodyPr/>
          <a:lstStyle/>
          <a:p>
            <a:r>
              <a:rPr lang="ru-RU" sz="3200" b="1" smtClean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Нарастание угла при нарушении устойчивости</a:t>
            </a:r>
            <a:r>
              <a:rPr lang="ru-RU" smtClean="0"/>
              <a:t> </a:t>
            </a:r>
          </a:p>
        </p:txBody>
      </p:sp>
      <p:pic>
        <p:nvPicPr>
          <p:cNvPr id="62468" name="Picture 4" descr="Рис"/>
          <p:cNvPicPr>
            <a:picLocks noChangeAspect="1" noChangeArrowheads="1"/>
          </p:cNvPicPr>
          <p:nvPr/>
        </p:nvPicPr>
        <p:blipFill>
          <a:blip r:embed="rId2"/>
          <a:srcRect t="7980"/>
          <a:stretch>
            <a:fillRect/>
          </a:stretch>
        </p:blipFill>
        <p:spPr bwMode="auto">
          <a:xfrm>
            <a:off x="1692275" y="908050"/>
            <a:ext cx="5616575" cy="373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9" name="Rectangle 5"/>
          <p:cNvSpPr>
            <a:spLocks/>
          </p:cNvSpPr>
          <p:nvPr/>
        </p:nvSpPr>
        <p:spPr bwMode="auto">
          <a:xfrm>
            <a:off x="179388" y="4797425"/>
            <a:ext cx="87852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32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Если в процессе качаний будет пройдена предельная точка качаний, то возврат к установившемуся режиму уже невозможен.</a:t>
            </a:r>
            <a:r>
              <a:rPr lang="ru-RU" sz="4400"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/>
          </p:cNvSpPr>
          <p:nvPr>
            <p:ph type="title"/>
          </p:nvPr>
        </p:nvSpPr>
        <p:spPr>
          <a:xfrm>
            <a:off x="179388" y="188913"/>
            <a:ext cx="8785225" cy="6480175"/>
          </a:xfrm>
        </p:spPr>
        <p:txBody>
          <a:bodyPr/>
          <a:lstStyle/>
          <a:p>
            <a:r>
              <a:rPr lang="ru-RU" sz="3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Несмотря на теоретическую возможность существования нового установившегося (и статически устойчивого) режима в точке с, процесс качания машины при переходе к этому режиму может привести к выпадению машины из синхронизма. Такой характер нарушения устойчивости может быть назван динамическим.</a:t>
            </a:r>
            <a:br>
              <a:rPr lang="ru-RU" sz="3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2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Основной причиной нарушений динамической устойчивости электрических машин являются обычно КЗ, резко уменьшающие амплитуду характеристики мощности.</a:t>
            </a:r>
            <a:r>
              <a:rPr lang="ru-RU" sz="32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ru-RU" sz="400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/>
          </p:cNvSpPr>
          <p:nvPr>
            <p:ph type="title"/>
          </p:nvPr>
        </p:nvSpPr>
        <p:spPr>
          <a:xfrm>
            <a:off x="179388" y="404813"/>
            <a:ext cx="8785225" cy="6264275"/>
          </a:xfrm>
        </p:spPr>
        <p:txBody>
          <a:bodyPr anchor="t"/>
          <a:lstStyle/>
          <a:p>
            <a:pPr algn="l" eaLnBrk="1" hangingPunct="1"/>
            <a:r>
              <a:rPr lang="ru-RU" sz="3200" b="1" smtClean="0">
                <a:solidFill>
                  <a:srgbClr val="002060"/>
                </a:solidFill>
              </a:rPr>
              <a:t>      </a:t>
            </a:r>
            <a:r>
              <a:rPr lang="ru-RU" sz="3200" b="1" smtClean="0">
                <a:solidFill>
                  <a:srgbClr val="0070C0"/>
                </a:solidFill>
              </a:rPr>
              <a:t>Исключительно велико значение проблемы устойчивости при передаче энергии на большие расстояния. Можно утверждать, что устойчивость систем является одним из основных факторов, ограничивающих пропускную способность электропередач переменного тока большой протяженности.</a:t>
            </a:r>
            <a:br>
              <a:rPr lang="ru-RU" sz="3200" b="1" smtClean="0">
                <a:solidFill>
                  <a:srgbClr val="0070C0"/>
                </a:solidFill>
              </a:rPr>
            </a:br>
            <a:r>
              <a:rPr lang="ru-RU" sz="3200" b="1" smtClean="0">
                <a:solidFill>
                  <a:srgbClr val="002060"/>
                </a:solidFill>
              </a:rPr>
              <a:t/>
            </a:r>
            <a:br>
              <a:rPr lang="ru-RU" sz="3200" b="1" smtClean="0">
                <a:solidFill>
                  <a:srgbClr val="002060"/>
                </a:solidFill>
              </a:rPr>
            </a:br>
            <a:r>
              <a:rPr lang="ru-RU" sz="3200" b="1" smtClean="0">
                <a:solidFill>
                  <a:srgbClr val="FF0000"/>
                </a:solidFill>
              </a:rPr>
              <a:t>      В проблеме устойчивости следует различать статическую и динамическую устойчивость, к рассмотрению которых мы и перейдем.</a:t>
            </a:r>
            <a:br>
              <a:rPr lang="ru-RU" sz="3200" b="1" smtClean="0">
                <a:solidFill>
                  <a:srgbClr val="FF0000"/>
                </a:solidFill>
              </a:rPr>
            </a:br>
            <a:r>
              <a:rPr lang="ru-RU" sz="400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69" name="Rectangle 4"/>
          <p:cNvSpPr>
            <a:spLocks noGrp="1"/>
          </p:cNvSpPr>
          <p:nvPr>
            <p:ph type="title"/>
          </p:nvPr>
        </p:nvSpPr>
        <p:spPr>
          <a:xfrm>
            <a:off x="611188" y="188913"/>
            <a:ext cx="8229600" cy="642937"/>
          </a:xfrm>
        </p:spPr>
        <p:txBody>
          <a:bodyPr/>
          <a:lstStyle/>
          <a:p>
            <a:pPr algn="l" eaLnBrk="1" hangingPunct="1"/>
            <a:r>
              <a:rPr lang="ru-RU" sz="2800" b="1" smtClean="0">
                <a:solidFill>
                  <a:srgbClr val="000066"/>
                </a:solidFill>
                <a:latin typeface="Arial Black" pitchFamily="34" charset="0"/>
              </a:rPr>
              <a:t>Вопрос 1. Характеристика мощности</a:t>
            </a:r>
            <a:endParaRPr lang="ru-RU" sz="4000" smtClean="0"/>
          </a:p>
        </p:txBody>
      </p:sp>
      <p:sp>
        <p:nvSpPr>
          <p:cNvPr id="31770" name="Rectangle 4"/>
          <p:cNvSpPr txBox="1">
            <a:spLocks/>
          </p:cNvSpPr>
          <p:nvPr/>
        </p:nvSpPr>
        <p:spPr bwMode="auto">
          <a:xfrm>
            <a:off x="106363" y="2786058"/>
            <a:ext cx="8929687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800" b="1" dirty="0">
                <a:solidFill>
                  <a:srgbClr val="660033"/>
                </a:solidFill>
                <a:latin typeface="Calibri" pitchFamily="34" charset="0"/>
              </a:rPr>
              <a:t>Принципиальная схема электропередачи и схема её замещения</a:t>
            </a:r>
            <a:endParaRPr lang="ru-RU" sz="4000" b="1" dirty="0">
              <a:solidFill>
                <a:srgbClr val="660033"/>
              </a:solidFill>
              <a:latin typeface="Calibri" pitchFamily="34" charset="0"/>
            </a:endParaRPr>
          </a:p>
        </p:txBody>
      </p:sp>
      <p:sp>
        <p:nvSpPr>
          <p:cNvPr id="31772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1768" name="Object 24"/>
          <p:cNvGraphicFramePr>
            <a:graphicFrameLocks noChangeAspect="1"/>
          </p:cNvGraphicFramePr>
          <p:nvPr/>
        </p:nvGraphicFramePr>
        <p:xfrm>
          <a:off x="1908175" y="3714752"/>
          <a:ext cx="5133975" cy="657225"/>
        </p:xfrm>
        <a:graphic>
          <a:graphicData uri="http://schemas.openxmlformats.org/presentationml/2006/ole">
            <p:oleObj spid="_x0000_s31769" name="Формула" r:id="rId3" imgW="1854200" imgH="241300" progId="Equation.3">
              <p:embed/>
            </p:oleObj>
          </a:graphicData>
        </a:graphic>
      </p:graphicFrame>
      <p:sp>
        <p:nvSpPr>
          <p:cNvPr id="3177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9" name="Рисунок 8" descr="л9-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1604" y="1071546"/>
            <a:ext cx="5715040" cy="1580756"/>
          </a:xfrm>
          <a:prstGeom prst="rect">
            <a:avLst/>
          </a:prstGeom>
        </p:spPr>
      </p:pic>
      <p:pic>
        <p:nvPicPr>
          <p:cNvPr id="10" name="Рисунок 9" descr="л9-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57356" y="4429132"/>
            <a:ext cx="5500726" cy="22419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59" name="Rectangle 2"/>
          <p:cNvSpPr>
            <a:spLocks noGrp="1"/>
          </p:cNvSpPr>
          <p:nvPr>
            <p:ph type="title"/>
          </p:nvPr>
        </p:nvSpPr>
        <p:spPr>
          <a:xfrm>
            <a:off x="0" y="115888"/>
            <a:ext cx="9144000" cy="792162"/>
          </a:xfrm>
        </p:spPr>
        <p:txBody>
          <a:bodyPr/>
          <a:lstStyle/>
          <a:p>
            <a:pPr eaLnBrk="1" hangingPunct="1"/>
            <a:r>
              <a:rPr lang="ru-RU" sz="3200" b="1" smtClean="0">
                <a:solidFill>
                  <a:srgbClr val="660033"/>
                </a:solidFill>
              </a:rPr>
              <a:t>Векторная диаграмма нормального режима работы электропередачи</a:t>
            </a:r>
          </a:p>
        </p:txBody>
      </p:sp>
      <p:sp>
        <p:nvSpPr>
          <p:cNvPr id="32860" name="Объект 1"/>
          <p:cNvSpPr>
            <a:spLocks noGrp="1"/>
          </p:cNvSpPr>
          <p:nvPr>
            <p:ph idx="1"/>
          </p:nvPr>
        </p:nvSpPr>
        <p:spPr>
          <a:xfrm>
            <a:off x="7164388" y="4292600"/>
            <a:ext cx="1979612" cy="1157288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b="1" smtClean="0">
                <a:solidFill>
                  <a:srgbClr val="660033"/>
                </a:solidFill>
              </a:rPr>
              <a:t>активный ток;</a:t>
            </a:r>
            <a:endParaRPr lang="ru-RU" sz="4400" b="1" smtClean="0">
              <a:solidFill>
                <a:srgbClr val="660033"/>
              </a:solidFill>
            </a:endParaRPr>
          </a:p>
        </p:txBody>
      </p:sp>
      <p:pic>
        <p:nvPicPr>
          <p:cNvPr id="32861" name="Picture 1" descr="Рис"/>
          <p:cNvPicPr>
            <a:picLocks noChangeAspect="1" noChangeArrowheads="1"/>
          </p:cNvPicPr>
          <p:nvPr/>
        </p:nvPicPr>
        <p:blipFill>
          <a:blip r:embed="rId3"/>
          <a:srcRect l="5963" t="10680" r="6454" b="5208"/>
          <a:stretch>
            <a:fillRect/>
          </a:stretch>
        </p:blipFill>
        <p:spPr bwMode="auto">
          <a:xfrm>
            <a:off x="250825" y="1227138"/>
            <a:ext cx="5802313" cy="439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862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2854" name="Object 86"/>
          <p:cNvGraphicFramePr>
            <a:graphicFrameLocks noChangeAspect="1"/>
          </p:cNvGraphicFramePr>
          <p:nvPr/>
        </p:nvGraphicFramePr>
        <p:xfrm>
          <a:off x="6516688" y="1484313"/>
          <a:ext cx="2303462" cy="476250"/>
        </p:xfrm>
        <a:graphic>
          <a:graphicData uri="http://schemas.openxmlformats.org/presentationml/2006/ole">
            <p:oleObj spid="_x0000_s32859" name="Формула" r:id="rId4" imgW="927100" imgH="190500" progId="Equation.3">
              <p:embed/>
            </p:oleObj>
          </a:graphicData>
        </a:graphic>
      </p:graphicFrame>
      <p:sp>
        <p:nvSpPr>
          <p:cNvPr id="3286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2855" name="Object 87"/>
          <p:cNvGraphicFramePr>
            <a:graphicFrameLocks noChangeAspect="1"/>
          </p:cNvGraphicFramePr>
          <p:nvPr/>
        </p:nvGraphicFramePr>
        <p:xfrm>
          <a:off x="6659563" y="2276475"/>
          <a:ext cx="2074862" cy="647700"/>
        </p:xfrm>
        <a:graphic>
          <a:graphicData uri="http://schemas.openxmlformats.org/presentationml/2006/ole">
            <p:oleObj spid="_x0000_s32860" name="Формула" r:id="rId5" imgW="761669" imgH="241195" progId="Equation.3">
              <p:embed/>
            </p:oleObj>
          </a:graphicData>
        </a:graphic>
      </p:graphicFrame>
      <p:sp>
        <p:nvSpPr>
          <p:cNvPr id="32864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2856" name="Object 88"/>
          <p:cNvGraphicFramePr>
            <a:graphicFrameLocks noChangeAspect="1"/>
          </p:cNvGraphicFramePr>
          <p:nvPr/>
        </p:nvGraphicFramePr>
        <p:xfrm>
          <a:off x="6318250" y="3251200"/>
          <a:ext cx="2825750" cy="649288"/>
        </p:xfrm>
        <a:graphic>
          <a:graphicData uri="http://schemas.openxmlformats.org/presentationml/2006/ole">
            <p:oleObj spid="_x0000_s32861" name="Формула" r:id="rId6" imgW="1040948" imgH="241195" progId="Equation.3">
              <p:embed/>
            </p:oleObj>
          </a:graphicData>
        </a:graphic>
      </p:graphicFrame>
      <p:sp>
        <p:nvSpPr>
          <p:cNvPr id="32865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2857" name="Object 89"/>
          <p:cNvGraphicFramePr>
            <a:graphicFrameLocks noChangeAspect="1"/>
          </p:cNvGraphicFramePr>
          <p:nvPr/>
        </p:nvGraphicFramePr>
        <p:xfrm>
          <a:off x="6300788" y="4292600"/>
          <a:ext cx="935037" cy="650875"/>
        </p:xfrm>
        <a:graphic>
          <a:graphicData uri="http://schemas.openxmlformats.org/presentationml/2006/ole">
            <p:oleObj spid="_x0000_s32862" name="Формула" r:id="rId7" imgW="342751" imgH="241195" progId="Equation.3">
              <p:embed/>
            </p:oleObj>
          </a:graphicData>
        </a:graphic>
      </p:graphicFrame>
      <p:sp>
        <p:nvSpPr>
          <p:cNvPr id="32866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2858" name="Object 90"/>
          <p:cNvGraphicFramePr>
            <a:graphicFrameLocks noChangeAspect="1"/>
          </p:cNvGraphicFramePr>
          <p:nvPr/>
        </p:nvGraphicFramePr>
        <p:xfrm>
          <a:off x="255588" y="5661025"/>
          <a:ext cx="781050" cy="504825"/>
        </p:xfrm>
        <a:graphic>
          <a:graphicData uri="http://schemas.openxmlformats.org/presentationml/2006/ole">
            <p:oleObj spid="_x0000_s32863" name="Формула" r:id="rId8" imgW="291973" imgH="190417" progId="Equation.3">
              <p:embed/>
            </p:oleObj>
          </a:graphicData>
        </a:graphic>
      </p:graphicFrame>
      <p:sp>
        <p:nvSpPr>
          <p:cNvPr id="32867" name="Объект 1"/>
          <p:cNvSpPr txBox="1">
            <a:spLocks/>
          </p:cNvSpPr>
          <p:nvPr/>
        </p:nvSpPr>
        <p:spPr bwMode="auto">
          <a:xfrm>
            <a:off x="971550" y="5624513"/>
            <a:ext cx="7993063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sz="3200" b="1">
                <a:solidFill>
                  <a:srgbClr val="660033"/>
                </a:solidFill>
                <a:latin typeface="Calibri" pitchFamily="34" charset="0"/>
              </a:rPr>
              <a:t>угол сдвига вектора э. д. с.  относительно вектора напряжения приемной системы </a:t>
            </a:r>
            <a:r>
              <a:rPr lang="ru-RU" sz="3200" b="1" i="1">
                <a:solidFill>
                  <a:srgbClr val="660033"/>
                </a:solidFill>
                <a:latin typeface="Calibri" pitchFamily="34" charset="0"/>
              </a:rPr>
              <a:t>U.</a:t>
            </a:r>
            <a:endParaRPr lang="ru-RU" sz="4400" b="1">
              <a:solidFill>
                <a:srgbClr val="660033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6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 sz="3200" b="1" smtClean="0">
                <a:solidFill>
                  <a:srgbClr val="660033"/>
                </a:solidFill>
              </a:rPr>
              <a:t>      Умножая обе части равенства на   </a:t>
            </a:r>
            <a:br>
              <a:rPr lang="ru-RU" sz="3200" b="1" smtClean="0">
                <a:solidFill>
                  <a:srgbClr val="660033"/>
                </a:solidFill>
              </a:rPr>
            </a:br>
            <a:r>
              <a:rPr lang="ru-RU" sz="3200" b="1" smtClean="0">
                <a:solidFill>
                  <a:srgbClr val="660033"/>
                </a:solidFill>
              </a:rPr>
              <a:t>получи</a:t>
            </a:r>
            <a:r>
              <a:rPr lang="ru-RU" sz="3200" b="1" smtClean="0">
                <a:solidFill>
                  <a:srgbClr val="660033"/>
                </a:solidFill>
                <a:latin typeface="Arial" charset="0"/>
              </a:rPr>
              <a:t>м</a:t>
            </a:r>
            <a:r>
              <a:rPr lang="ru-RU" sz="3200" b="1" smtClean="0">
                <a:solidFill>
                  <a:srgbClr val="660033"/>
                </a:solidFill>
              </a:rPr>
              <a:t>:</a:t>
            </a:r>
          </a:p>
        </p:txBody>
      </p:sp>
      <p:sp>
        <p:nvSpPr>
          <p:cNvPr id="3386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3858" name="Object 66"/>
          <p:cNvGraphicFramePr>
            <a:graphicFrameLocks noChangeAspect="1"/>
          </p:cNvGraphicFramePr>
          <p:nvPr/>
        </p:nvGraphicFramePr>
        <p:xfrm>
          <a:off x="7235825" y="260350"/>
          <a:ext cx="1081088" cy="1081088"/>
        </p:xfrm>
        <a:graphic>
          <a:graphicData uri="http://schemas.openxmlformats.org/presentationml/2006/ole">
            <p:oleObj spid="_x0000_s33864" name="Формула" r:id="rId3" imgW="380835" imgH="380835" progId="Equation.3">
              <p:embed/>
            </p:oleObj>
          </a:graphicData>
        </a:graphic>
      </p:graphicFrame>
      <p:sp>
        <p:nvSpPr>
          <p:cNvPr id="3386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3859" name="Object 67"/>
          <p:cNvGraphicFramePr>
            <a:graphicFrameLocks noChangeAspect="1"/>
          </p:cNvGraphicFramePr>
          <p:nvPr/>
        </p:nvGraphicFramePr>
        <p:xfrm>
          <a:off x="395288" y="1557338"/>
          <a:ext cx="2754312" cy="1223962"/>
        </p:xfrm>
        <a:graphic>
          <a:graphicData uri="http://schemas.openxmlformats.org/presentationml/2006/ole">
            <p:oleObj spid="_x0000_s33865" name="Формула" r:id="rId4" imgW="1117115" imgH="495085" progId="Equation.3">
              <p:embed/>
            </p:oleObj>
          </a:graphicData>
        </a:graphic>
      </p:graphicFrame>
      <p:sp>
        <p:nvSpPr>
          <p:cNvPr id="33867" name="Заголовок 1"/>
          <p:cNvSpPr txBox="1">
            <a:spLocks/>
          </p:cNvSpPr>
          <p:nvPr/>
        </p:nvSpPr>
        <p:spPr bwMode="auto">
          <a:xfrm>
            <a:off x="3492500" y="1700213"/>
            <a:ext cx="1150938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3200" b="1">
                <a:solidFill>
                  <a:srgbClr val="660033"/>
                </a:solidFill>
                <a:latin typeface="Calibri" pitchFamily="34" charset="0"/>
              </a:rPr>
              <a:t>или</a:t>
            </a:r>
          </a:p>
        </p:txBody>
      </p:sp>
      <p:sp>
        <p:nvSpPr>
          <p:cNvPr id="3386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3860" name="Object 68"/>
          <p:cNvGraphicFramePr>
            <a:graphicFrameLocks noChangeAspect="1"/>
          </p:cNvGraphicFramePr>
          <p:nvPr/>
        </p:nvGraphicFramePr>
        <p:xfrm>
          <a:off x="4648200" y="1484313"/>
          <a:ext cx="2540000" cy="1282700"/>
        </p:xfrm>
        <a:graphic>
          <a:graphicData uri="http://schemas.openxmlformats.org/presentationml/2006/ole">
            <p:oleObj spid="_x0000_s33866" name="Формула" r:id="rId5" imgW="977476" imgH="495085" progId="Equation.3">
              <p:embed/>
            </p:oleObj>
          </a:graphicData>
        </a:graphic>
      </p:graphicFrame>
      <p:sp>
        <p:nvSpPr>
          <p:cNvPr id="33869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33861" name="Object 69"/>
          <p:cNvGraphicFramePr>
            <a:graphicFrameLocks noChangeAspect="1"/>
          </p:cNvGraphicFramePr>
          <p:nvPr/>
        </p:nvGraphicFramePr>
        <p:xfrm>
          <a:off x="971550" y="2997200"/>
          <a:ext cx="849313" cy="503238"/>
        </p:xfrm>
        <a:graphic>
          <a:graphicData uri="http://schemas.openxmlformats.org/presentationml/2006/ole">
            <p:oleObj spid="_x0000_s33867" name="Формула" r:id="rId6" imgW="304404" imgH="177569" progId="Equation.3">
              <p:embed/>
            </p:oleObj>
          </a:graphicData>
        </a:graphic>
      </p:graphicFrame>
      <p:sp>
        <p:nvSpPr>
          <p:cNvPr id="33870" name="Заголовок 1"/>
          <p:cNvSpPr txBox="1">
            <a:spLocks/>
          </p:cNvSpPr>
          <p:nvPr/>
        </p:nvSpPr>
        <p:spPr bwMode="auto">
          <a:xfrm>
            <a:off x="107950" y="2997200"/>
            <a:ext cx="115093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3200" b="1">
                <a:solidFill>
                  <a:srgbClr val="660033"/>
                </a:solidFill>
                <a:latin typeface="Calibri" pitchFamily="34" charset="0"/>
              </a:rPr>
              <a:t>где</a:t>
            </a:r>
          </a:p>
        </p:txBody>
      </p:sp>
      <p:sp>
        <p:nvSpPr>
          <p:cNvPr id="33871" name="Заголовок 1"/>
          <p:cNvSpPr txBox="1">
            <a:spLocks/>
          </p:cNvSpPr>
          <p:nvPr/>
        </p:nvSpPr>
        <p:spPr bwMode="auto">
          <a:xfrm>
            <a:off x="1835150" y="2994025"/>
            <a:ext cx="7058025" cy="101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3200" b="1">
                <a:solidFill>
                  <a:srgbClr val="660033"/>
                </a:solidFill>
                <a:latin typeface="Calibri" pitchFamily="34" charset="0"/>
              </a:rPr>
              <a:t>активная мощность, выдаваемая генератором.</a:t>
            </a:r>
          </a:p>
        </p:txBody>
      </p:sp>
      <p:sp>
        <p:nvSpPr>
          <p:cNvPr id="15" name="Заголовок 1"/>
          <p:cNvSpPr txBox="1">
            <a:spLocks/>
          </p:cNvSpPr>
          <p:nvPr/>
        </p:nvSpPr>
        <p:spPr bwMode="auto">
          <a:xfrm>
            <a:off x="250825" y="4292600"/>
            <a:ext cx="8642350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sz="3200" b="1">
                <a:solidFill>
                  <a:srgbClr val="660033"/>
                </a:solidFill>
                <a:latin typeface="Calibri" pitchFamily="34" charset="0"/>
              </a:rPr>
              <a:t>        </a:t>
            </a:r>
            <a:r>
              <a:rPr lang="ru-RU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При постоянстве э. д. с.  и напряжения </a:t>
            </a:r>
            <a:r>
              <a:rPr lang="ru-RU" sz="32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U</a:t>
            </a:r>
            <a:r>
              <a:rPr lang="ru-RU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изменение передаваемой мощности </a:t>
            </a:r>
            <a:r>
              <a:rPr lang="ru-RU" sz="3200" b="1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Р </a:t>
            </a:r>
            <a:r>
              <a:rPr lang="ru-RU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может быть обусловлено лишь соответствующим изменением угла. </a:t>
            </a:r>
          </a:p>
        </p:txBody>
      </p:sp>
      <p:sp>
        <p:nvSpPr>
          <p:cNvPr id="33873" name="Заголовок 1"/>
          <p:cNvSpPr txBox="1">
            <a:spLocks/>
          </p:cNvSpPr>
          <p:nvPr/>
        </p:nvSpPr>
        <p:spPr bwMode="auto">
          <a:xfrm>
            <a:off x="7380288" y="1693863"/>
            <a:ext cx="11525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3200" b="1">
                <a:solidFill>
                  <a:srgbClr val="660033"/>
                </a:solidFill>
                <a:latin typeface="Calibri" pitchFamily="34" charset="0"/>
              </a:rPr>
              <a:t>(1)</a:t>
            </a:r>
          </a:p>
        </p:txBody>
      </p:sp>
      <p:graphicFrame>
        <p:nvGraphicFramePr>
          <p:cNvPr id="33862" name="Object 70"/>
          <p:cNvGraphicFramePr>
            <a:graphicFrameLocks noChangeAspect="1"/>
          </p:cNvGraphicFramePr>
          <p:nvPr/>
        </p:nvGraphicFramePr>
        <p:xfrm>
          <a:off x="4645025" y="1484313"/>
          <a:ext cx="2538413" cy="1282700"/>
        </p:xfrm>
        <a:graphic>
          <a:graphicData uri="http://schemas.openxmlformats.org/presentationml/2006/ole">
            <p:oleObj spid="_x0000_s33868" name="Формула" r:id="rId7" imgW="977476" imgH="495085" progId="Equation.3">
              <p:embed/>
            </p:oleObj>
          </a:graphicData>
        </a:graphic>
      </p:graphicFrame>
      <p:graphicFrame>
        <p:nvGraphicFramePr>
          <p:cNvPr id="33863" name="Object 71"/>
          <p:cNvGraphicFramePr>
            <a:graphicFrameLocks noChangeAspect="1"/>
          </p:cNvGraphicFramePr>
          <p:nvPr/>
        </p:nvGraphicFramePr>
        <p:xfrm>
          <a:off x="4643438" y="1484313"/>
          <a:ext cx="2540000" cy="1282700"/>
        </p:xfrm>
        <a:graphic>
          <a:graphicData uri="http://schemas.openxmlformats.org/presentationml/2006/ole">
            <p:oleObj spid="_x0000_s33869" name="Формула" r:id="rId8" imgW="977476" imgH="495085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ъект 2"/>
          <p:cNvSpPr>
            <a:spLocks noGrp="1"/>
          </p:cNvSpPr>
          <p:nvPr>
            <p:ph idx="1"/>
          </p:nvPr>
        </p:nvSpPr>
        <p:spPr>
          <a:xfrm>
            <a:off x="179388" y="188913"/>
            <a:ext cx="8785225" cy="6480175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b="1" smtClean="0">
                <a:solidFill>
                  <a:srgbClr val="660033"/>
                </a:solidFill>
              </a:rPr>
              <a:t>      Изменение мощности, отдаваемой генератором, на станции осуществляется воздействием на регулирующие органы турбины. В исходном режиме мощность турбины уравновешивается мощностью генератора, который вращается с неизменной частотой вращения. По мере открытия регулирующих клапанов (или направляющего аппарата у гидравлических турбин) мощность турбины возрастает и равновесие вращающего и тормозящего моментов турбины и генератора нарушается, что вызывает ускорение его вращения.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Движение вектора э. д. с. генератора при ускорении генератора</a:t>
            </a:r>
            <a:endParaRPr lang="ru-RU" sz="3200" dirty="0"/>
          </a:p>
        </p:txBody>
      </p:sp>
      <p:pic>
        <p:nvPicPr>
          <p:cNvPr id="39938" name="Picture 2" descr="Рис"/>
          <p:cNvPicPr>
            <a:picLocks noChangeAspect="1" noChangeArrowheads="1"/>
          </p:cNvPicPr>
          <p:nvPr/>
        </p:nvPicPr>
        <p:blipFill>
          <a:blip r:embed="rId2"/>
          <a:srcRect l="6837" t="3087" r="7462" b="5611"/>
          <a:stretch>
            <a:fillRect/>
          </a:stretch>
        </p:blipFill>
        <p:spPr bwMode="auto">
          <a:xfrm>
            <a:off x="1722438" y="1628775"/>
            <a:ext cx="5497512" cy="489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1891</TotalTime>
  <Words>1593</Words>
  <Application>Microsoft Office PowerPoint</Application>
  <PresentationFormat>Экран (4:3)</PresentationFormat>
  <Paragraphs>105</Paragraphs>
  <Slides>34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6" baseType="lpstr">
      <vt:lpstr>Тема Office</vt:lpstr>
      <vt:lpstr>Формула</vt:lpstr>
      <vt:lpstr>КУРС ЛЕКЦИЙ по учебной дисциплине  «Переходные процессы в электроэнергетических системах»</vt:lpstr>
      <vt:lpstr>     Ликвидация таких аварий и восстановление нормальных условий работы ЭЭС представляют большие трудности, требуют много времени и внимания диспетчера и остального дежурного персонала.       При сравнительно небольшом числе аварий, вызывающих нарушение устойчивости, наибольший аварийный недоотпуск энергии падает именно на этот вид аварий.</vt:lpstr>
      <vt:lpstr>Слайд 3</vt:lpstr>
      <vt:lpstr>      Исключительно велико значение проблемы устойчивости при передаче энергии на большие расстояния. Можно утверждать, что устойчивость систем является одним из основных факторов, ограничивающих пропускную способность электропередач переменного тока большой протяженности.        В проблеме устойчивости следует различать статическую и динамическую устойчивость, к рассмотрению которых мы и перейдем.  </vt:lpstr>
      <vt:lpstr>Вопрос 1. Характеристика мощности</vt:lpstr>
      <vt:lpstr>Векторная диаграмма нормального режима работы электропередачи</vt:lpstr>
      <vt:lpstr>      Умножая обе части равенства на    получим:</vt:lpstr>
      <vt:lpstr>Слайд 8</vt:lpstr>
      <vt:lpstr>Движение вектора э. д. с. генератора при ускорении генератора</vt:lpstr>
      <vt:lpstr>Слайд 10</vt:lpstr>
      <vt:lpstr>Зависимость активной мощности от угла</vt:lpstr>
      <vt:lpstr>Слайд 12</vt:lpstr>
      <vt:lpstr>Вопрос 2. Понятие о статической устойчивости </vt:lpstr>
      <vt:lpstr>Слайд 14</vt:lpstr>
      <vt:lpstr>Слайд 15</vt:lpstr>
      <vt:lpstr>Слайд 16</vt:lpstr>
      <vt:lpstr>Слайд 17</vt:lpstr>
      <vt:lpstr>Зависимость синхронизирующей мощности от угла </vt:lpstr>
      <vt:lpstr>Вопрос 3. Понятие о динамической устойчивости</vt:lpstr>
      <vt:lpstr>Принципиальная схема электропередачи при отключении цепи </vt:lpstr>
      <vt:lpstr>Схема замещения электропередачи при нормальном режиме (а) и при отключении цепи (б) </vt:lpstr>
      <vt:lpstr>Колебания мощности при отключении цепи </vt:lpstr>
      <vt:lpstr>Если режим работы, предшествовавший отключению цепи, определялся точкой а на характеристике мощности нормального режима, то после отключения этому режиму должна соответствовать новая характеристика мощности, причем нетрудно установить какая именно точка этой характеристики будет определять режим в момент отключения цепи. Этой точкой является точка b при том же значении угла , что и в нормальном режиме. </vt:lpstr>
      <vt:lpstr>Угол  сохраняет свое значение  в момент отключения, поскольку вектор э. д. с. генератора Е может перемещаться относительно вектора напряжения приемной системы U только при изменениях частоты вращения ротора генератора. Последняя же не может претерпевать скачкообразные изменения в силу существования механической инерции у ротора генератора.</vt:lpstr>
      <vt:lpstr>В момент отключения цепи режим работы характеризуется точкой b на новой характеристике, что обуславливает внезапное уменьшение мощности генератора. Мощность турбины остается при этом неизменной, так как регуляторы турбин реагируют на изменение частоты вращения агрегата, которая в момент отключения цепи сохраняет свое нормальное значение. В дальнейшем скорость машины будет изменяться, однако в этой стадии процесса можно считать, что регуляторы не успевают заметно повлиять на мощность, развиваемую турбиной.</vt:lpstr>
      <vt:lpstr>Неравенство мощностей, а следовательно, и моментов на валу турбины и генератора вызывает появление избыточного момента, под влиянием которого агрегат турбина-генератор начинает ускоряться. Связанный с ротором генератора вектор э. д. с. Е начинает вращаться быстрее, чем вращающийся с неизменной синхронной угловой скоростью  вектор напряжения шин приемной системы U. </vt:lpstr>
      <vt:lpstr>Возникновение относительной скорости вращения приводит к увеличению угла, и на характеристике мощности генератора при отключённой цепи рабочая точка перемещается из точки b по направлению к тючке с. При этом мощность генератора начинает возрастать. Однако вплоть до точки с мощность турбины все еще превышает мощность генератора и избыточный момент, хотя и уменьшается, но сохраняет свой знак благодаря чему относительная скорость вращения непрерывно возрастает. В точке с мощности турбины и генератора вновь уравновешивают друг друга и избыточный момент равен нулю. Однако процесс не останавливается в этой точке, так как относительная скорость вращения ротора достигает здесь наибольшего значения и ротор проходит точку с по инерции.</vt:lpstr>
      <vt:lpstr>При дальнейшем росте угла  мощность генератора уже превышает мощность турбины и избыточный момент изменяет свой знак. Он начинает тормозить агрегат. Относительная скорость вращения теперь уменьшается и в некоторой точке d становится равной нулю. Это означает, что в точке d вектор э. д. с. Е вращается с той же угловой скоростью, что и вектор напряжения U, и, следовательно, угол  между ними больше не возрастает. Угол  в этой точке достигает своего максимального значения. Однако и теперь процесс не останавливается </vt:lpstr>
      <vt:lpstr>Вследствие неравенства мощностей турбины и генератора на валу агрегата существует избыточный момент тормозящего характера, под влиянием которого частота вращения продолжает уменьшаться и относительная скорость становится отрицательной. Угол  начинает уменьшаться, и рабочая точка, характеризующая процесс на характеристике мощности, перемещается в обратном направлении к точке с. Эту точку ротор вновь проходит по инерции, и около точки b угол достигает своего нового минимального значения, после чего вновь начинает возрастать. После ряда постепенно затухающих колебаний в точке с устанавливается новый установившийся режим с прежним значением передаваемой мощности Р0 и новым значением угла.  </vt:lpstr>
      <vt:lpstr>Колебания угла при отключении одной параллельной цепи электропередачи</vt:lpstr>
      <vt:lpstr>Нарушение динамической устойчивости при отключении одной параллельной цепи ЛЭП </vt:lpstr>
      <vt:lpstr>Торможение ротора, начиная с точки с, уменьшает относительную скорость вращения. Однако угол в этой фазе процесса все еще возрастает, и если он успеет достигнуть критической величины в точке с на пересечении падающей ветви синусоиды мощности генератора с горизонталью мощности турбины прежде чем относительная скорость упадет до нуля, в дальнейшем избыточный момент на валу машины становится вновь ускоряющим, скорость начнет быстро возрастать и генератор выпадает из синхронизма.</vt:lpstr>
      <vt:lpstr>Нарастание угла при нарушении устойчивости </vt:lpstr>
      <vt:lpstr>Несмотря на теоретическую возможность существования нового установившегося (и статически устойчивого) режима в точке с, процесс качания машины при переходе к этому режиму может привести к выпадению машины из синхронизма. Такой характер нарушения устойчивости может быть назван динамическим. Основной причиной нарушений динамической устойчивости электрических машин являются обычно КЗ, резко уменьшающие амплитуду характеристики мощности.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sh_ik</cp:lastModifiedBy>
  <cp:revision>101</cp:revision>
  <dcterms:created xsi:type="dcterms:W3CDTF">2012-09-03T06:45:03Z</dcterms:created>
  <dcterms:modified xsi:type="dcterms:W3CDTF">2022-05-14T08:30:54Z</dcterms:modified>
</cp:coreProperties>
</file>